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60" r:id="rId2"/>
    <p:sldId id="261" r:id="rId3"/>
    <p:sldId id="256" r:id="rId4"/>
    <p:sldId id="262" r:id="rId5"/>
    <p:sldId id="263" r:id="rId6"/>
    <p:sldId id="257" r:id="rId7"/>
    <p:sldId id="264" r:id="rId8"/>
    <p:sldId id="265" r:id="rId9"/>
    <p:sldId id="258" r:id="rId10"/>
    <p:sldId id="266" r:id="rId11"/>
    <p:sldId id="259" r:id="rId12"/>
  </p:sldIdLst>
  <p:sldSz cx="18288000" cy="10287000"/>
  <p:notesSz cx="6858000" cy="9144000"/>
  <p:embeddedFontLst>
    <p:embeddedFont>
      <p:font typeface="Bell MT" panose="02020503060305020303" pitchFamily="18" charset="0"/>
      <p:regular r:id="rId14"/>
      <p:bold r:id="rId15"/>
      <p:italic r:id="rId16"/>
    </p:embeddedFont>
    <p:embeddedFont>
      <p:font typeface="Britannic Bold" panose="020B0903060703020204" pitchFamily="3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nva Sans" panose="020B0604020202020204" charset="0"/>
      <p:regular r:id="rId22"/>
    </p:embeddedFont>
    <p:embeddedFont>
      <p:font typeface="Canva Sans 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265ED-ED2C-466E-88E8-5CB19A9871EF}" type="datetimeFigureOut">
              <a:rPr lang="en-IN" smtClean="0"/>
              <a:t>09-03-2026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F4228-E1DA-43D6-AF52-BFC6D216A3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8291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2522F-9296-45BD-B65D-955800021AC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1761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2522F-9296-45BD-B65D-955800021ACF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9898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2522F-9296-45BD-B65D-955800021ACF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064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2522F-9296-45BD-B65D-955800021ACF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7446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2522F-9296-45BD-B65D-955800021ACF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3763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2522F-9296-45BD-B65D-955800021ACF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0766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2522F-9296-45BD-B65D-955800021ACF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2626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2DEC1-76C3-4E7E-8BCB-AF8DDA552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869283"/>
            <a:ext cx="13716000" cy="3581400"/>
          </a:xfrm>
        </p:spPr>
        <p:txBody>
          <a:bodyPr>
            <a:normAutofit/>
          </a:bodyPr>
          <a:lstStyle/>
          <a:p>
            <a:r>
              <a:rPr lang="en-IN" sz="8800" dirty="0">
                <a:latin typeface="Britannic Bold" panose="020B0903060703020204" pitchFamily="34" charset="0"/>
              </a:rPr>
              <a:t>Plots &amp; Plans Event </a:t>
            </a:r>
            <a:br>
              <a:rPr lang="en-IN" sz="8800" dirty="0">
                <a:latin typeface="Britannic Bold" panose="020B0903060703020204" pitchFamily="34" charset="0"/>
              </a:rPr>
            </a:br>
            <a:r>
              <a:rPr lang="en-IN" sz="8800" dirty="0">
                <a:latin typeface="Britannic Bold" panose="020B0903060703020204" pitchFamily="34" charset="0"/>
              </a:rPr>
              <a:t>Notes &amp; Summaries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2D44BA-0413-4EDF-907D-99949FB82A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817748"/>
            <a:ext cx="13716000" cy="2483643"/>
          </a:xfrm>
        </p:spPr>
        <p:txBody>
          <a:bodyPr/>
          <a:lstStyle/>
          <a:p>
            <a:r>
              <a:rPr lang="en-IN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28</a:t>
            </a:r>
            <a:r>
              <a:rPr lang="en-IN" baseline="30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</a:t>
            </a:r>
            <a:r>
              <a:rPr lang="en-IN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 February, 2026 Event notes</a:t>
            </a:r>
          </a:p>
          <a:p>
            <a:endParaRPr lang="en-IN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IN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By      </a:t>
            </a:r>
          </a:p>
        </p:txBody>
      </p:sp>
      <p:pic>
        <p:nvPicPr>
          <p:cNvPr id="1028" name="Picture 4" descr="What We Do - Pragmatic Consultancy Limited">
            <a:extLst>
              <a:ext uri="{FF2B5EF4-FFF2-40B4-BE49-F238E27FC236}">
                <a16:creationId xmlns:a16="http://schemas.microsoft.com/office/drawing/2014/main" id="{A469B73E-ECEE-4FC7-8D81-047E26EC2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464" y="8150709"/>
            <a:ext cx="3035072" cy="103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0917E2-165A-4FED-A7A0-F86E5BD4A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603056"/>
            <a:ext cx="2343917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15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B01C-8BAE-4A85-B789-C1FE5E16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4110"/>
            <a:ext cx="11963400" cy="1143000"/>
          </a:xfrm>
        </p:spPr>
        <p:txBody>
          <a:bodyPr>
            <a:normAutofit/>
          </a:bodyPr>
          <a:lstStyle/>
          <a:p>
            <a:pPr algn="l"/>
            <a:r>
              <a:rPr lang="en-IN" sz="5000" dirty="0">
                <a:latin typeface="Britannic Bold" panose="020B0903060703020204" pitchFamily="34" charset="0"/>
              </a:rPr>
              <a:t>Identity &amp; Meaning –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FFFD-D59F-40B4-8D23-BC70F1DF7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1700"/>
            <a:ext cx="17068800" cy="76211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When you say you’re part of ZWNW, what does that mean to you?</a:t>
            </a: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What feels essential about this group? What work of ZWNW feels most alive right now?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What being part of ZWNW means to members: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A community of like-minded people offering genuine support, solidarity, and encouragement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A sense of living out shared values together - "be the change we want to see"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What feels essential: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The people and the human connection above all else – the warmth, wisdom, and in-person dialogue that can't be replicated digitally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The ability to share across projects, draw inspiration from each other, and feel part of something larger than any individual project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What feels most alive right now: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The Gathering and the individual projects (</a:t>
            </a:r>
            <a:r>
              <a:rPr lang="en-US" sz="2100" dirty="0" err="1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LifeCycles</a:t>
            </a:r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, the Repair Shop, etc.), with some feeling the projects feel more alive than ZWNW 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A broader consciousness shift within the group - "who we are being is more important than what we are doing"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Tensions and open questions: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ZWNW's identity feels somewhat unclear as its scope has grown beyond waste alone, and the relationship between ZWNW and The Gathering remains unresolved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A lot of knowledge and content within the group isn't being fully drawn on – there is an opportunity to use ZWNW as a nurturing structure for new ideas emerging from the community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2AC1DF-2660-4FF4-8D37-846F031EEC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603056"/>
            <a:ext cx="2343917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1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76925" y="5001868"/>
            <a:ext cx="1828800" cy="1524000"/>
            <a:chOff x="0" y="0"/>
            <a:chExt cx="2438400" cy="203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Feeling of being “nurtured”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81051" y="5763868"/>
            <a:ext cx="1828800" cy="1524000"/>
            <a:chOff x="0" y="0"/>
            <a:chExt cx="2438400" cy="2032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Welcome Space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286227" y="6337025"/>
            <a:ext cx="1828800" cy="1524000"/>
            <a:chOff x="0" y="0"/>
            <a:chExt cx="2438400" cy="2032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All the amazing projects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991523" y="7287868"/>
            <a:ext cx="1828800" cy="1524000"/>
            <a:chOff x="0" y="0"/>
            <a:chExt cx="2438400" cy="2032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 lot of content that we could make more use of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66451" y="370542"/>
            <a:ext cx="2286000" cy="1648021"/>
            <a:chOff x="0" y="0"/>
            <a:chExt cx="3048000" cy="219736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048000" cy="2095761"/>
            </a:xfrm>
            <a:custGeom>
              <a:avLst/>
              <a:gdLst/>
              <a:ahLst/>
              <a:cxnLst/>
              <a:rect l="l" t="t" r="r" b="b"/>
              <a:pathLst>
                <a:path w="3048000" h="2095761">
                  <a:moveTo>
                    <a:pt x="0" y="0"/>
                  </a:moveTo>
                  <a:lnTo>
                    <a:pt x="3048000" y="0"/>
                  </a:lnTo>
                  <a:lnTo>
                    <a:pt x="30480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3048000" cy="2197361"/>
            </a:xfrm>
            <a:custGeom>
              <a:avLst/>
              <a:gdLst/>
              <a:ahLst/>
              <a:cxnLst/>
              <a:rect l="l" t="t" r="r" b="b"/>
              <a:pathLst>
                <a:path w="3048000" h="2197361">
                  <a:moveTo>
                    <a:pt x="0" y="2095761"/>
                  </a:moveTo>
                  <a:lnTo>
                    <a:pt x="3048000" y="2095761"/>
                  </a:lnTo>
                  <a:lnTo>
                    <a:pt x="2921000" y="2197361"/>
                  </a:lnTo>
                  <a:cubicBezTo>
                    <a:pt x="2921000" y="2197361"/>
                    <a:pt x="1930400" y="2121161"/>
                    <a:pt x="18288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3048000" y="0"/>
                  </a:lnTo>
                  <a:lnTo>
                    <a:pt x="30480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3035300" y="2083061"/>
                  </a:lnTo>
                  <a:lnTo>
                    <a:pt x="30353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30480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Recycling has to be pushed further than grassroots, into maintaining &amp; support industry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97279" y="4164639"/>
            <a:ext cx="1828800" cy="1895671"/>
            <a:chOff x="0" y="0"/>
            <a:chExt cx="2438400" cy="252756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438400" cy="2425961"/>
            </a:xfrm>
            <a:custGeom>
              <a:avLst/>
              <a:gdLst/>
              <a:ahLst/>
              <a:cxnLst/>
              <a:rect l="l" t="t" r="r" b="b"/>
              <a:pathLst>
                <a:path w="2438400" h="2425961">
                  <a:moveTo>
                    <a:pt x="0" y="0"/>
                  </a:moveTo>
                  <a:lnTo>
                    <a:pt x="2438400" y="0"/>
                  </a:lnTo>
                  <a:lnTo>
                    <a:pt x="2438400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0" y="0"/>
              <a:ext cx="2438400" cy="2527561"/>
            </a:xfrm>
            <a:custGeom>
              <a:avLst/>
              <a:gdLst/>
              <a:ahLst/>
              <a:cxnLst/>
              <a:rect l="l" t="t" r="r" b="b"/>
              <a:pathLst>
                <a:path w="2438400" h="2527561">
                  <a:moveTo>
                    <a:pt x="0" y="2425961"/>
                  </a:moveTo>
                  <a:lnTo>
                    <a:pt x="2438400" y="2425961"/>
                  </a:lnTo>
                  <a:lnTo>
                    <a:pt x="2311400" y="2527561"/>
                  </a:lnTo>
                  <a:cubicBezTo>
                    <a:pt x="2311400" y="2527561"/>
                    <a:pt x="1320800" y="2451361"/>
                    <a:pt x="1219200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425700" y="24132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2438400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Human connection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 the moment, in the dialogue can’t be replaced</a:t>
              </a:r>
            </a:p>
            <a:p>
              <a:pPr algn="l">
                <a:lnSpc>
                  <a:spcPts val="1960"/>
                </a:lnSpc>
              </a:pPr>
              <a:endParaRPr lang="en-US" sz="1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162723" y="2209916"/>
            <a:ext cx="1828800" cy="2029951"/>
            <a:chOff x="0" y="0"/>
            <a:chExt cx="2438400" cy="235115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438400" cy="2249557"/>
            </a:xfrm>
            <a:custGeom>
              <a:avLst/>
              <a:gdLst/>
              <a:ahLst/>
              <a:cxnLst/>
              <a:rect l="l" t="t" r="r" b="b"/>
              <a:pathLst>
                <a:path w="2438400" h="2249557">
                  <a:moveTo>
                    <a:pt x="0" y="0"/>
                  </a:moveTo>
                  <a:lnTo>
                    <a:pt x="2438400" y="0"/>
                  </a:lnTo>
                  <a:lnTo>
                    <a:pt x="2438400" y="2249557"/>
                  </a:lnTo>
                  <a:lnTo>
                    <a:pt x="0" y="2249557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0"/>
              <a:ext cx="2438400" cy="2351157"/>
            </a:xfrm>
            <a:custGeom>
              <a:avLst/>
              <a:gdLst/>
              <a:ahLst/>
              <a:cxnLst/>
              <a:rect l="l" t="t" r="r" b="b"/>
              <a:pathLst>
                <a:path w="2438400" h="2351157">
                  <a:moveTo>
                    <a:pt x="0" y="2249557"/>
                  </a:moveTo>
                  <a:lnTo>
                    <a:pt x="2438400" y="2249557"/>
                  </a:lnTo>
                  <a:lnTo>
                    <a:pt x="2311400" y="2351157"/>
                  </a:lnTo>
                  <a:cubicBezTo>
                    <a:pt x="2311400" y="2351157"/>
                    <a:pt x="1320800" y="2274957"/>
                    <a:pt x="1219200" y="2274957"/>
                  </a:cubicBezTo>
                  <a:lnTo>
                    <a:pt x="1219200" y="2274957"/>
                  </a:lnTo>
                  <a:cubicBezTo>
                    <a:pt x="1117600" y="2274957"/>
                    <a:pt x="127000" y="2351157"/>
                    <a:pt x="127000" y="2351157"/>
                  </a:cubicBezTo>
                  <a:lnTo>
                    <a:pt x="0" y="2249557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249557"/>
                  </a:lnTo>
                  <a:lnTo>
                    <a:pt x="12700" y="2249557"/>
                  </a:lnTo>
                  <a:lnTo>
                    <a:pt x="12700" y="2236857"/>
                  </a:lnTo>
                  <a:lnTo>
                    <a:pt x="2425700" y="2236857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249557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2438400" cy="2278132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Somewhat confused identity - under issues than waste needs represented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95051" y="6525868"/>
            <a:ext cx="1828800" cy="2390971"/>
            <a:chOff x="0" y="0"/>
            <a:chExt cx="2438400" cy="318796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438400" cy="3086361"/>
            </a:xfrm>
            <a:custGeom>
              <a:avLst/>
              <a:gdLst/>
              <a:ahLst/>
              <a:cxnLst/>
              <a:rect l="l" t="t" r="r" b="b"/>
              <a:pathLst>
                <a:path w="2438400" h="3086361">
                  <a:moveTo>
                    <a:pt x="0" y="0"/>
                  </a:moveTo>
                  <a:lnTo>
                    <a:pt x="2438400" y="0"/>
                  </a:lnTo>
                  <a:lnTo>
                    <a:pt x="2438400" y="3086361"/>
                  </a:lnTo>
                  <a:lnTo>
                    <a:pt x="0" y="3086361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2438400" cy="3187961"/>
            </a:xfrm>
            <a:custGeom>
              <a:avLst/>
              <a:gdLst/>
              <a:ahLst/>
              <a:cxnLst/>
              <a:rect l="l" t="t" r="r" b="b"/>
              <a:pathLst>
                <a:path w="2438400" h="3187961">
                  <a:moveTo>
                    <a:pt x="0" y="3086361"/>
                  </a:moveTo>
                  <a:lnTo>
                    <a:pt x="2438400" y="3086361"/>
                  </a:lnTo>
                  <a:lnTo>
                    <a:pt x="2311400" y="3187961"/>
                  </a:lnTo>
                  <a:cubicBezTo>
                    <a:pt x="2311400" y="3187961"/>
                    <a:pt x="1320800" y="3111761"/>
                    <a:pt x="1219200" y="3111761"/>
                  </a:cubicBezTo>
                  <a:lnTo>
                    <a:pt x="1219200" y="3111761"/>
                  </a:lnTo>
                  <a:cubicBezTo>
                    <a:pt x="1117600" y="3111761"/>
                    <a:pt x="127000" y="3187961"/>
                    <a:pt x="127000" y="3187961"/>
                  </a:cubicBezTo>
                  <a:lnTo>
                    <a:pt x="0" y="30863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3086361"/>
                  </a:lnTo>
                  <a:lnTo>
                    <a:pt x="12700" y="3086361"/>
                  </a:lnTo>
                  <a:lnTo>
                    <a:pt x="12700" y="3073661"/>
                  </a:lnTo>
                  <a:lnTo>
                    <a:pt x="2425700" y="30736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30863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2438400" cy="31149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Each project has been and are so busy working at what they do.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ability to share with the wider group is essential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405725" y="3091601"/>
            <a:ext cx="1828800" cy="1524000"/>
            <a:chOff x="0" y="0"/>
            <a:chExt cx="2438400" cy="20320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? opportunity to nurture other ZWNW ideas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4405725" y="892088"/>
            <a:ext cx="1828800" cy="1895671"/>
            <a:chOff x="0" y="0"/>
            <a:chExt cx="2438400" cy="252756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438400" cy="2425961"/>
            </a:xfrm>
            <a:custGeom>
              <a:avLst/>
              <a:gdLst/>
              <a:ahLst/>
              <a:cxnLst/>
              <a:rect l="l" t="t" r="r" b="b"/>
              <a:pathLst>
                <a:path w="2438400" h="2425961">
                  <a:moveTo>
                    <a:pt x="0" y="0"/>
                  </a:moveTo>
                  <a:lnTo>
                    <a:pt x="2438400" y="0"/>
                  </a:lnTo>
                  <a:lnTo>
                    <a:pt x="2438400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0" y="0"/>
              <a:ext cx="2438400" cy="2527561"/>
            </a:xfrm>
            <a:custGeom>
              <a:avLst/>
              <a:gdLst/>
              <a:ahLst/>
              <a:cxnLst/>
              <a:rect l="l" t="t" r="r" b="b"/>
              <a:pathLst>
                <a:path w="2438400" h="2527561">
                  <a:moveTo>
                    <a:pt x="0" y="2425961"/>
                  </a:moveTo>
                  <a:lnTo>
                    <a:pt x="2438400" y="2425961"/>
                  </a:lnTo>
                  <a:lnTo>
                    <a:pt x="2311400" y="2527561"/>
                  </a:lnTo>
                  <a:cubicBezTo>
                    <a:pt x="2311400" y="2527561"/>
                    <a:pt x="1320800" y="2451361"/>
                    <a:pt x="1219200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425700" y="24132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28575"/>
              <a:ext cx="2438400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Pot of a community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Positivity 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Support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Encouragement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Invigoration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6620113" y="494563"/>
            <a:ext cx="1828800" cy="1524000"/>
            <a:chOff x="0" y="0"/>
            <a:chExt cx="2438400" cy="20320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NIRN - make more use of structures that can help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897963" y="2522024"/>
            <a:ext cx="2246037" cy="2060764"/>
            <a:chOff x="0" y="0"/>
            <a:chExt cx="2994715" cy="2351157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2994715" cy="2249557"/>
            </a:xfrm>
            <a:custGeom>
              <a:avLst/>
              <a:gdLst/>
              <a:ahLst/>
              <a:cxnLst/>
              <a:rect l="l" t="t" r="r" b="b"/>
              <a:pathLst>
                <a:path w="2994715" h="2249557">
                  <a:moveTo>
                    <a:pt x="0" y="0"/>
                  </a:moveTo>
                  <a:lnTo>
                    <a:pt x="2994715" y="0"/>
                  </a:lnTo>
                  <a:lnTo>
                    <a:pt x="2994715" y="2249557"/>
                  </a:lnTo>
                  <a:lnTo>
                    <a:pt x="0" y="2249557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48" name="Freeform 48"/>
            <p:cNvSpPr/>
            <p:nvPr/>
          </p:nvSpPr>
          <p:spPr>
            <a:xfrm>
              <a:off x="0" y="0"/>
              <a:ext cx="2994715" cy="2351157"/>
            </a:xfrm>
            <a:custGeom>
              <a:avLst/>
              <a:gdLst/>
              <a:ahLst/>
              <a:cxnLst/>
              <a:rect l="l" t="t" r="r" b="b"/>
              <a:pathLst>
                <a:path w="2994715" h="2351157">
                  <a:moveTo>
                    <a:pt x="0" y="2249557"/>
                  </a:moveTo>
                  <a:lnTo>
                    <a:pt x="2994715" y="2249557"/>
                  </a:lnTo>
                  <a:lnTo>
                    <a:pt x="2867715" y="2351157"/>
                  </a:lnTo>
                  <a:cubicBezTo>
                    <a:pt x="2867715" y="2351157"/>
                    <a:pt x="1877115" y="2274957"/>
                    <a:pt x="1775515" y="2274957"/>
                  </a:cubicBezTo>
                  <a:lnTo>
                    <a:pt x="1219200" y="2274957"/>
                  </a:lnTo>
                  <a:cubicBezTo>
                    <a:pt x="1117600" y="2274957"/>
                    <a:pt x="127000" y="2351157"/>
                    <a:pt x="127000" y="2351157"/>
                  </a:cubicBezTo>
                  <a:lnTo>
                    <a:pt x="0" y="2249557"/>
                  </a:lnTo>
                  <a:lnTo>
                    <a:pt x="0" y="0"/>
                  </a:lnTo>
                  <a:lnTo>
                    <a:pt x="2994715" y="0"/>
                  </a:lnTo>
                  <a:lnTo>
                    <a:pt x="2994715" y="2249557"/>
                  </a:lnTo>
                  <a:lnTo>
                    <a:pt x="12700" y="2249557"/>
                  </a:lnTo>
                  <a:lnTo>
                    <a:pt x="12700" y="2236857"/>
                  </a:lnTo>
                  <a:lnTo>
                    <a:pt x="2982015" y="2236857"/>
                  </a:lnTo>
                  <a:lnTo>
                    <a:pt x="2982015" y="12700"/>
                  </a:lnTo>
                  <a:lnTo>
                    <a:pt x="12700" y="12700"/>
                  </a:lnTo>
                  <a:lnTo>
                    <a:pt x="12700" y="2249557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0" y="-28575"/>
              <a:ext cx="2994715" cy="2278132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Personally, I’ve seen life cycles a few times and the repair shop to prevent unnecessary dumping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9475149" y="370542"/>
            <a:ext cx="1828800" cy="1524000"/>
            <a:chOff x="0" y="0"/>
            <a:chExt cx="2438400" cy="20320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Essential - people - all aspects essential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773582" y="5575025"/>
            <a:ext cx="2661513" cy="1977333"/>
            <a:chOff x="0" y="0"/>
            <a:chExt cx="3548684" cy="2283791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3548684" cy="2182191"/>
            </a:xfrm>
            <a:custGeom>
              <a:avLst/>
              <a:gdLst/>
              <a:ahLst/>
              <a:cxnLst/>
              <a:rect l="l" t="t" r="r" b="b"/>
              <a:pathLst>
                <a:path w="3548684" h="2182191">
                  <a:moveTo>
                    <a:pt x="0" y="0"/>
                  </a:moveTo>
                  <a:lnTo>
                    <a:pt x="3548684" y="0"/>
                  </a:lnTo>
                  <a:lnTo>
                    <a:pt x="3548684" y="2182191"/>
                  </a:lnTo>
                  <a:lnTo>
                    <a:pt x="0" y="218219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0" y="0"/>
              <a:ext cx="3548684" cy="2283791"/>
            </a:xfrm>
            <a:custGeom>
              <a:avLst/>
              <a:gdLst/>
              <a:ahLst/>
              <a:cxnLst/>
              <a:rect l="l" t="t" r="r" b="b"/>
              <a:pathLst>
                <a:path w="3548684" h="2283791">
                  <a:moveTo>
                    <a:pt x="0" y="2182191"/>
                  </a:moveTo>
                  <a:lnTo>
                    <a:pt x="3548684" y="2182191"/>
                  </a:lnTo>
                  <a:lnTo>
                    <a:pt x="3421684" y="2283791"/>
                  </a:lnTo>
                  <a:cubicBezTo>
                    <a:pt x="3421684" y="2283791"/>
                    <a:pt x="2431084" y="2207591"/>
                    <a:pt x="2329484" y="2207591"/>
                  </a:cubicBezTo>
                  <a:lnTo>
                    <a:pt x="1219200" y="2207591"/>
                  </a:lnTo>
                  <a:cubicBezTo>
                    <a:pt x="1117600" y="2207591"/>
                    <a:pt x="127000" y="2283791"/>
                    <a:pt x="127000" y="2283791"/>
                  </a:cubicBezTo>
                  <a:lnTo>
                    <a:pt x="0" y="2182191"/>
                  </a:lnTo>
                  <a:lnTo>
                    <a:pt x="0" y="0"/>
                  </a:lnTo>
                  <a:lnTo>
                    <a:pt x="3548684" y="0"/>
                  </a:lnTo>
                  <a:lnTo>
                    <a:pt x="3548684" y="2182191"/>
                  </a:lnTo>
                  <a:lnTo>
                    <a:pt x="12700" y="2182191"/>
                  </a:lnTo>
                  <a:lnTo>
                    <a:pt x="12700" y="2169491"/>
                  </a:lnTo>
                  <a:lnTo>
                    <a:pt x="3535984" y="2169491"/>
                  </a:lnTo>
                  <a:lnTo>
                    <a:pt x="3535984" y="12700"/>
                  </a:lnTo>
                  <a:lnTo>
                    <a:pt x="12700" y="12700"/>
                  </a:lnTo>
                  <a:lnTo>
                    <a:pt x="12700" y="218219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0" y="-28575"/>
              <a:ext cx="3548684" cy="221076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does ZW mean to me?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support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“Have my back”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 great bunch of creative individuals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6513929" y="7099025"/>
            <a:ext cx="2961220" cy="2638621"/>
            <a:chOff x="0" y="0"/>
            <a:chExt cx="3948293" cy="3518161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3948293" cy="3416561"/>
            </a:xfrm>
            <a:custGeom>
              <a:avLst/>
              <a:gdLst/>
              <a:ahLst/>
              <a:cxnLst/>
              <a:rect l="l" t="t" r="r" b="b"/>
              <a:pathLst>
                <a:path w="3948293" h="3416561">
                  <a:moveTo>
                    <a:pt x="0" y="0"/>
                  </a:moveTo>
                  <a:lnTo>
                    <a:pt x="3948293" y="0"/>
                  </a:lnTo>
                  <a:lnTo>
                    <a:pt x="3948293" y="3416561"/>
                  </a:lnTo>
                  <a:lnTo>
                    <a:pt x="0" y="34165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0" y="0"/>
              <a:ext cx="3948293" cy="3518161"/>
            </a:xfrm>
            <a:custGeom>
              <a:avLst/>
              <a:gdLst/>
              <a:ahLst/>
              <a:cxnLst/>
              <a:rect l="l" t="t" r="r" b="b"/>
              <a:pathLst>
                <a:path w="3948293" h="3518161">
                  <a:moveTo>
                    <a:pt x="0" y="3416561"/>
                  </a:moveTo>
                  <a:lnTo>
                    <a:pt x="3948293" y="3416561"/>
                  </a:lnTo>
                  <a:lnTo>
                    <a:pt x="3821293" y="3518161"/>
                  </a:lnTo>
                  <a:cubicBezTo>
                    <a:pt x="3821293" y="3518161"/>
                    <a:pt x="2830693" y="3441961"/>
                    <a:pt x="2729093" y="3441961"/>
                  </a:cubicBezTo>
                  <a:lnTo>
                    <a:pt x="1219200" y="3441961"/>
                  </a:lnTo>
                  <a:cubicBezTo>
                    <a:pt x="1117600" y="3441961"/>
                    <a:pt x="127000" y="3518161"/>
                    <a:pt x="127000" y="3518161"/>
                  </a:cubicBezTo>
                  <a:lnTo>
                    <a:pt x="0" y="3416561"/>
                  </a:lnTo>
                  <a:lnTo>
                    <a:pt x="0" y="0"/>
                  </a:lnTo>
                  <a:lnTo>
                    <a:pt x="3948293" y="0"/>
                  </a:lnTo>
                  <a:lnTo>
                    <a:pt x="3948293" y="3416561"/>
                  </a:lnTo>
                  <a:lnTo>
                    <a:pt x="12700" y="3416561"/>
                  </a:lnTo>
                  <a:lnTo>
                    <a:pt x="12700" y="3403861"/>
                  </a:lnTo>
                  <a:lnTo>
                    <a:pt x="3935593" y="3403861"/>
                  </a:lnTo>
                  <a:lnTo>
                    <a:pt x="3935593" y="12700"/>
                  </a:lnTo>
                  <a:lnTo>
                    <a:pt x="12700" y="12700"/>
                  </a:lnTo>
                  <a:lnTo>
                    <a:pt x="12700" y="34165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-28575"/>
              <a:ext cx="3948293" cy="34451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marL="302261" lvl="1" indent="-151130" algn="l">
                <a:lnSpc>
                  <a:spcPts val="1960"/>
                </a:lnSpc>
                <a:buAutoNum type="arabicPeriod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When you say you’re part of ZWNW, what does that mean to you? </a:t>
              </a:r>
              <a:r>
                <a:rPr lang="en-US" sz="14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Like-minded people! We share the same concerns!</a:t>
              </a:r>
            </a:p>
            <a:p>
              <a:pPr marL="302261" lvl="1" indent="-151130" algn="l">
                <a:lnSpc>
                  <a:spcPts val="1960"/>
                </a:lnSpc>
                <a:buAutoNum type="arabicPeriod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feels essential about this group? What work of ZWNW feels most alive right now? </a:t>
              </a:r>
              <a:r>
                <a:rPr lang="en-US" sz="14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SAA :)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0406270" y="2209917"/>
            <a:ext cx="1828800" cy="1546633"/>
            <a:chOff x="0" y="0"/>
            <a:chExt cx="2438400" cy="2062177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438400" cy="1960577"/>
            </a:xfrm>
            <a:custGeom>
              <a:avLst/>
              <a:gdLst/>
              <a:ahLst/>
              <a:cxnLst/>
              <a:rect l="l" t="t" r="r" b="b"/>
              <a:pathLst>
                <a:path w="2438400" h="1960577">
                  <a:moveTo>
                    <a:pt x="0" y="0"/>
                  </a:moveTo>
                  <a:lnTo>
                    <a:pt x="2438400" y="0"/>
                  </a:lnTo>
                  <a:lnTo>
                    <a:pt x="2438400" y="1960577"/>
                  </a:lnTo>
                  <a:lnTo>
                    <a:pt x="0" y="1960577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0" y="0"/>
              <a:ext cx="2438400" cy="2062177"/>
            </a:xfrm>
            <a:custGeom>
              <a:avLst/>
              <a:gdLst/>
              <a:ahLst/>
              <a:cxnLst/>
              <a:rect l="l" t="t" r="r" b="b"/>
              <a:pathLst>
                <a:path w="2438400" h="2062177">
                  <a:moveTo>
                    <a:pt x="0" y="1960577"/>
                  </a:moveTo>
                  <a:lnTo>
                    <a:pt x="2438400" y="1960577"/>
                  </a:lnTo>
                  <a:lnTo>
                    <a:pt x="2311400" y="2062177"/>
                  </a:lnTo>
                  <a:cubicBezTo>
                    <a:pt x="2311400" y="2062177"/>
                    <a:pt x="1320800" y="1985977"/>
                    <a:pt x="1219200" y="1985977"/>
                  </a:cubicBezTo>
                  <a:lnTo>
                    <a:pt x="1219200" y="1985977"/>
                  </a:lnTo>
                  <a:cubicBezTo>
                    <a:pt x="1117600" y="1985977"/>
                    <a:pt x="127000" y="2062177"/>
                    <a:pt x="127000" y="2062177"/>
                  </a:cubicBezTo>
                  <a:lnTo>
                    <a:pt x="0" y="1960577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60577"/>
                  </a:lnTo>
                  <a:lnTo>
                    <a:pt x="12700" y="1960577"/>
                  </a:lnTo>
                  <a:lnTo>
                    <a:pt x="12700" y="1947877"/>
                  </a:lnTo>
                  <a:lnTo>
                    <a:pt x="2425700" y="1947877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60577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0" y="-28575"/>
              <a:ext cx="2438400" cy="1989152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feels essential?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Love &lt;3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Caring for</a:t>
              </a:r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5467452" y="5498148"/>
            <a:ext cx="1828800" cy="1546633"/>
            <a:chOff x="0" y="0"/>
            <a:chExt cx="2438400" cy="2062177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2438400" cy="1960577"/>
            </a:xfrm>
            <a:custGeom>
              <a:avLst/>
              <a:gdLst/>
              <a:ahLst/>
              <a:cxnLst/>
              <a:rect l="l" t="t" r="r" b="b"/>
              <a:pathLst>
                <a:path w="2438400" h="1960577">
                  <a:moveTo>
                    <a:pt x="0" y="0"/>
                  </a:moveTo>
                  <a:lnTo>
                    <a:pt x="2438400" y="0"/>
                  </a:lnTo>
                  <a:lnTo>
                    <a:pt x="2438400" y="1960577"/>
                  </a:lnTo>
                  <a:lnTo>
                    <a:pt x="0" y="1960577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0" y="0"/>
              <a:ext cx="2438400" cy="2062177"/>
            </a:xfrm>
            <a:custGeom>
              <a:avLst/>
              <a:gdLst/>
              <a:ahLst/>
              <a:cxnLst/>
              <a:rect l="l" t="t" r="r" b="b"/>
              <a:pathLst>
                <a:path w="2438400" h="2062177">
                  <a:moveTo>
                    <a:pt x="0" y="1960577"/>
                  </a:moveTo>
                  <a:lnTo>
                    <a:pt x="2438400" y="1960577"/>
                  </a:lnTo>
                  <a:lnTo>
                    <a:pt x="2311400" y="2062177"/>
                  </a:lnTo>
                  <a:cubicBezTo>
                    <a:pt x="2311400" y="2062177"/>
                    <a:pt x="1320800" y="1985977"/>
                    <a:pt x="1219200" y="1985977"/>
                  </a:cubicBezTo>
                  <a:lnTo>
                    <a:pt x="1219200" y="1985977"/>
                  </a:lnTo>
                  <a:cubicBezTo>
                    <a:pt x="1117600" y="1985977"/>
                    <a:pt x="127000" y="2062177"/>
                    <a:pt x="127000" y="2062177"/>
                  </a:cubicBezTo>
                  <a:lnTo>
                    <a:pt x="0" y="1960577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60577"/>
                  </a:lnTo>
                  <a:lnTo>
                    <a:pt x="12700" y="1960577"/>
                  </a:lnTo>
                  <a:lnTo>
                    <a:pt x="12700" y="1947877"/>
                  </a:lnTo>
                  <a:lnTo>
                    <a:pt x="2425700" y="1947877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60577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9" name="TextBox 69"/>
            <p:cNvSpPr txBox="1"/>
            <p:nvPr/>
          </p:nvSpPr>
          <p:spPr>
            <a:xfrm>
              <a:off x="0" y="-28575"/>
              <a:ext cx="2438400" cy="1989152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individual projects feel more alive than ZWNW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9628223" y="7392839"/>
            <a:ext cx="1828800" cy="1524000"/>
            <a:chOff x="0" y="0"/>
            <a:chExt cx="2438400" cy="203200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3" name="TextBox 73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Welcoming structure where equity takes an organic lead</a:t>
              </a: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9949690" y="8639175"/>
            <a:ext cx="2708517" cy="1524000"/>
            <a:chOff x="0" y="0"/>
            <a:chExt cx="3611356" cy="203200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3611356" cy="1930400"/>
            </a:xfrm>
            <a:custGeom>
              <a:avLst/>
              <a:gdLst/>
              <a:ahLst/>
              <a:cxnLst/>
              <a:rect l="l" t="t" r="r" b="b"/>
              <a:pathLst>
                <a:path w="3611356" h="1930400">
                  <a:moveTo>
                    <a:pt x="0" y="0"/>
                  </a:moveTo>
                  <a:lnTo>
                    <a:pt x="3611356" y="0"/>
                  </a:lnTo>
                  <a:lnTo>
                    <a:pt x="3611356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76" name="Freeform 76"/>
            <p:cNvSpPr/>
            <p:nvPr/>
          </p:nvSpPr>
          <p:spPr>
            <a:xfrm>
              <a:off x="0" y="0"/>
              <a:ext cx="3611356" cy="2032000"/>
            </a:xfrm>
            <a:custGeom>
              <a:avLst/>
              <a:gdLst/>
              <a:ahLst/>
              <a:cxnLst/>
              <a:rect l="l" t="t" r="r" b="b"/>
              <a:pathLst>
                <a:path w="3611356" h="2032000">
                  <a:moveTo>
                    <a:pt x="0" y="1930400"/>
                  </a:moveTo>
                  <a:lnTo>
                    <a:pt x="3611356" y="1930400"/>
                  </a:lnTo>
                  <a:lnTo>
                    <a:pt x="3484356" y="2032000"/>
                  </a:lnTo>
                  <a:cubicBezTo>
                    <a:pt x="3484356" y="2032000"/>
                    <a:pt x="2493756" y="1955800"/>
                    <a:pt x="2392156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3611356" y="0"/>
                  </a:lnTo>
                  <a:lnTo>
                    <a:pt x="3611356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3598656" y="1917700"/>
                  </a:lnTo>
                  <a:lnTo>
                    <a:pt x="3598656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7" name="TextBox 77"/>
            <p:cNvSpPr txBox="1"/>
            <p:nvPr/>
          </p:nvSpPr>
          <p:spPr>
            <a:xfrm>
              <a:off x="0" y="-28575"/>
              <a:ext cx="3611356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Most alive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work that Reconnects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Joanna Macy, The Gathering, Rights of Nature</a:t>
              </a:r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2810608" y="7480025"/>
            <a:ext cx="2286000" cy="1921150"/>
            <a:chOff x="0" y="0"/>
            <a:chExt cx="3048000" cy="2561534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3048000" cy="2459934"/>
            </a:xfrm>
            <a:custGeom>
              <a:avLst/>
              <a:gdLst/>
              <a:ahLst/>
              <a:cxnLst/>
              <a:rect l="l" t="t" r="r" b="b"/>
              <a:pathLst>
                <a:path w="3048000" h="2459934">
                  <a:moveTo>
                    <a:pt x="0" y="0"/>
                  </a:moveTo>
                  <a:lnTo>
                    <a:pt x="3048000" y="0"/>
                  </a:lnTo>
                  <a:lnTo>
                    <a:pt x="3048000" y="2459934"/>
                  </a:lnTo>
                  <a:lnTo>
                    <a:pt x="0" y="2459934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0" y="0"/>
              <a:ext cx="3048000" cy="2561534"/>
            </a:xfrm>
            <a:custGeom>
              <a:avLst/>
              <a:gdLst/>
              <a:ahLst/>
              <a:cxnLst/>
              <a:rect l="l" t="t" r="r" b="b"/>
              <a:pathLst>
                <a:path w="3048000" h="2561534">
                  <a:moveTo>
                    <a:pt x="0" y="2459934"/>
                  </a:moveTo>
                  <a:lnTo>
                    <a:pt x="3048000" y="2459934"/>
                  </a:lnTo>
                  <a:lnTo>
                    <a:pt x="2921000" y="2561534"/>
                  </a:lnTo>
                  <a:cubicBezTo>
                    <a:pt x="2921000" y="2561534"/>
                    <a:pt x="1930400" y="2485334"/>
                    <a:pt x="1828800" y="2485334"/>
                  </a:cubicBezTo>
                  <a:lnTo>
                    <a:pt x="1219200" y="2485334"/>
                  </a:lnTo>
                  <a:cubicBezTo>
                    <a:pt x="1117600" y="2485334"/>
                    <a:pt x="127000" y="2561534"/>
                    <a:pt x="127000" y="2561534"/>
                  </a:cubicBezTo>
                  <a:lnTo>
                    <a:pt x="0" y="2459934"/>
                  </a:lnTo>
                  <a:lnTo>
                    <a:pt x="0" y="0"/>
                  </a:lnTo>
                  <a:lnTo>
                    <a:pt x="3048000" y="0"/>
                  </a:lnTo>
                  <a:lnTo>
                    <a:pt x="3048000" y="2459934"/>
                  </a:lnTo>
                  <a:lnTo>
                    <a:pt x="12700" y="2459934"/>
                  </a:lnTo>
                  <a:lnTo>
                    <a:pt x="12700" y="2447234"/>
                  </a:lnTo>
                  <a:lnTo>
                    <a:pt x="3035300" y="2447234"/>
                  </a:lnTo>
                  <a:lnTo>
                    <a:pt x="3035300" y="12700"/>
                  </a:lnTo>
                  <a:lnTo>
                    <a:pt x="12700" y="12700"/>
                  </a:lnTo>
                  <a:lnTo>
                    <a:pt x="12700" y="2459934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1" name="TextBox 81"/>
            <p:cNvSpPr txBox="1"/>
            <p:nvPr/>
          </p:nvSpPr>
          <p:spPr>
            <a:xfrm>
              <a:off x="0" y="-28575"/>
              <a:ext cx="3048000" cy="2488509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“IT MEANS BE THE CHANGE WE WANT TO SEE”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“POWER-WITH”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Belonging, shared purpose, Partnership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15544800" y="7477667"/>
            <a:ext cx="2014796" cy="1866381"/>
            <a:chOff x="0" y="0"/>
            <a:chExt cx="2686395" cy="2197361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2686395" cy="2095761"/>
            </a:xfrm>
            <a:custGeom>
              <a:avLst/>
              <a:gdLst/>
              <a:ahLst/>
              <a:cxnLst/>
              <a:rect l="l" t="t" r="r" b="b"/>
              <a:pathLst>
                <a:path w="2686395" h="2095761">
                  <a:moveTo>
                    <a:pt x="0" y="0"/>
                  </a:moveTo>
                  <a:lnTo>
                    <a:pt x="2686395" y="0"/>
                  </a:lnTo>
                  <a:lnTo>
                    <a:pt x="2686395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0" y="0"/>
              <a:ext cx="2686395" cy="2197361"/>
            </a:xfrm>
            <a:custGeom>
              <a:avLst/>
              <a:gdLst/>
              <a:ahLst/>
              <a:cxnLst/>
              <a:rect l="l" t="t" r="r" b="b"/>
              <a:pathLst>
                <a:path w="2686395" h="2197361">
                  <a:moveTo>
                    <a:pt x="0" y="2095761"/>
                  </a:moveTo>
                  <a:lnTo>
                    <a:pt x="2686395" y="2095761"/>
                  </a:lnTo>
                  <a:lnTo>
                    <a:pt x="2559395" y="2197361"/>
                  </a:lnTo>
                  <a:cubicBezTo>
                    <a:pt x="2559395" y="2197361"/>
                    <a:pt x="1568795" y="2121161"/>
                    <a:pt x="1467195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686395" y="0"/>
                  </a:lnTo>
                  <a:lnTo>
                    <a:pt x="2686395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673695" y="2083061"/>
                  </a:lnTo>
                  <a:lnTo>
                    <a:pt x="2673695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5" name="TextBox 85"/>
            <p:cNvSpPr txBox="1"/>
            <p:nvPr/>
          </p:nvSpPr>
          <p:spPr>
            <a:xfrm>
              <a:off x="0" y="-28575"/>
              <a:ext cx="2686395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Knowledge sharing, inspiration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There is real wisdom and heart here</a:t>
              </a:r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15045799" y="4503364"/>
            <a:ext cx="2286000" cy="2390971"/>
            <a:chOff x="0" y="0"/>
            <a:chExt cx="3048000" cy="2857761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3048000" cy="2756161"/>
            </a:xfrm>
            <a:custGeom>
              <a:avLst/>
              <a:gdLst/>
              <a:ahLst/>
              <a:cxnLst/>
              <a:rect l="l" t="t" r="r" b="b"/>
              <a:pathLst>
                <a:path w="3048000" h="2756161">
                  <a:moveTo>
                    <a:pt x="0" y="0"/>
                  </a:moveTo>
                  <a:lnTo>
                    <a:pt x="3048000" y="0"/>
                  </a:lnTo>
                  <a:lnTo>
                    <a:pt x="3048000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3048000" cy="2857761"/>
            </a:xfrm>
            <a:custGeom>
              <a:avLst/>
              <a:gdLst/>
              <a:ahLst/>
              <a:cxnLst/>
              <a:rect l="l" t="t" r="r" b="b"/>
              <a:pathLst>
                <a:path w="3048000" h="2857761">
                  <a:moveTo>
                    <a:pt x="0" y="2756161"/>
                  </a:moveTo>
                  <a:lnTo>
                    <a:pt x="3048000" y="2756161"/>
                  </a:lnTo>
                  <a:lnTo>
                    <a:pt x="2921000" y="2857761"/>
                  </a:lnTo>
                  <a:cubicBezTo>
                    <a:pt x="2921000" y="2857761"/>
                    <a:pt x="1930400" y="2781561"/>
                    <a:pt x="1828800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3048000" y="0"/>
                  </a:lnTo>
                  <a:lnTo>
                    <a:pt x="3048000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3035300" y="2743461"/>
                  </a:lnTo>
                  <a:lnTo>
                    <a:pt x="3035300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-28575"/>
              <a:ext cx="3048000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Proud to be a member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People of same thinking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Being involved in the community 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Being Active in Community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2810608" y="432552"/>
            <a:ext cx="1828800" cy="1524000"/>
            <a:chOff x="0" y="0"/>
            <a:chExt cx="2438400" cy="20320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Alive - Gathering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Active - Projects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4972783" y="494563"/>
            <a:ext cx="2432033" cy="2390971"/>
            <a:chOff x="0" y="0"/>
            <a:chExt cx="3242710" cy="3187961"/>
          </a:xfrm>
        </p:grpSpPr>
        <p:sp>
          <p:nvSpPr>
            <p:cNvPr id="95" name="Freeform 95"/>
            <p:cNvSpPr/>
            <p:nvPr/>
          </p:nvSpPr>
          <p:spPr>
            <a:xfrm>
              <a:off x="0" y="0"/>
              <a:ext cx="3242710" cy="3086361"/>
            </a:xfrm>
            <a:custGeom>
              <a:avLst/>
              <a:gdLst/>
              <a:ahLst/>
              <a:cxnLst/>
              <a:rect l="l" t="t" r="r" b="b"/>
              <a:pathLst>
                <a:path w="3242710" h="3086361">
                  <a:moveTo>
                    <a:pt x="0" y="0"/>
                  </a:moveTo>
                  <a:lnTo>
                    <a:pt x="3242710" y="0"/>
                  </a:lnTo>
                  <a:lnTo>
                    <a:pt x="3242710" y="3086361"/>
                  </a:lnTo>
                  <a:lnTo>
                    <a:pt x="0" y="30863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3242710" cy="3187961"/>
            </a:xfrm>
            <a:custGeom>
              <a:avLst/>
              <a:gdLst/>
              <a:ahLst/>
              <a:cxnLst/>
              <a:rect l="l" t="t" r="r" b="b"/>
              <a:pathLst>
                <a:path w="3242710" h="3187961">
                  <a:moveTo>
                    <a:pt x="0" y="3086361"/>
                  </a:moveTo>
                  <a:lnTo>
                    <a:pt x="3242710" y="3086361"/>
                  </a:lnTo>
                  <a:lnTo>
                    <a:pt x="3115710" y="3187961"/>
                  </a:lnTo>
                  <a:cubicBezTo>
                    <a:pt x="3115710" y="3187961"/>
                    <a:pt x="2125110" y="3111761"/>
                    <a:pt x="2023510" y="3111761"/>
                  </a:cubicBezTo>
                  <a:lnTo>
                    <a:pt x="1219200" y="3111761"/>
                  </a:lnTo>
                  <a:cubicBezTo>
                    <a:pt x="1117600" y="3111761"/>
                    <a:pt x="127000" y="3187961"/>
                    <a:pt x="127000" y="3187961"/>
                  </a:cubicBezTo>
                  <a:lnTo>
                    <a:pt x="0" y="3086361"/>
                  </a:lnTo>
                  <a:lnTo>
                    <a:pt x="0" y="0"/>
                  </a:lnTo>
                  <a:lnTo>
                    <a:pt x="3242710" y="0"/>
                  </a:lnTo>
                  <a:lnTo>
                    <a:pt x="3242710" y="3086361"/>
                  </a:lnTo>
                  <a:lnTo>
                    <a:pt x="12700" y="3086361"/>
                  </a:lnTo>
                  <a:lnTo>
                    <a:pt x="12700" y="3073661"/>
                  </a:lnTo>
                  <a:lnTo>
                    <a:pt x="3230010" y="3073661"/>
                  </a:lnTo>
                  <a:lnTo>
                    <a:pt x="3230010" y="12700"/>
                  </a:lnTo>
                  <a:lnTo>
                    <a:pt x="12700" y="12700"/>
                  </a:lnTo>
                  <a:lnTo>
                    <a:pt x="12700" y="30863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-28575"/>
              <a:ext cx="3242710" cy="31149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What’s most alive is the consciousness shift: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Who we are being is more important than what we are doing. 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doing and how we do it comes out of the being 🙂 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12587495" y="3489701"/>
            <a:ext cx="1828800" cy="1844950"/>
            <a:chOff x="0" y="-28575"/>
            <a:chExt cx="2438400" cy="2205065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2438400" cy="1472625"/>
            </a:xfrm>
            <a:custGeom>
              <a:avLst/>
              <a:gdLst/>
              <a:ahLst/>
              <a:cxnLst/>
              <a:rect l="l" t="t" r="r" b="b"/>
              <a:pathLst>
                <a:path w="2438400" h="2074890">
                  <a:moveTo>
                    <a:pt x="0" y="0"/>
                  </a:moveTo>
                  <a:lnTo>
                    <a:pt x="2438400" y="0"/>
                  </a:lnTo>
                  <a:lnTo>
                    <a:pt x="2438400" y="2074890"/>
                  </a:lnTo>
                  <a:lnTo>
                    <a:pt x="0" y="2074890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2438400" cy="2176490"/>
            </a:xfrm>
            <a:custGeom>
              <a:avLst/>
              <a:gdLst/>
              <a:ahLst/>
              <a:cxnLst/>
              <a:rect l="l" t="t" r="r" b="b"/>
              <a:pathLst>
                <a:path w="2438400" h="2176490">
                  <a:moveTo>
                    <a:pt x="0" y="2074890"/>
                  </a:moveTo>
                  <a:lnTo>
                    <a:pt x="2438400" y="2074890"/>
                  </a:lnTo>
                  <a:lnTo>
                    <a:pt x="2311400" y="2176490"/>
                  </a:lnTo>
                  <a:cubicBezTo>
                    <a:pt x="2311400" y="2176490"/>
                    <a:pt x="1320800" y="2100290"/>
                    <a:pt x="1219200" y="2100290"/>
                  </a:cubicBezTo>
                  <a:lnTo>
                    <a:pt x="1219200" y="2100290"/>
                  </a:lnTo>
                  <a:cubicBezTo>
                    <a:pt x="1117600" y="2100290"/>
                    <a:pt x="127000" y="2176490"/>
                    <a:pt x="127000" y="2176490"/>
                  </a:cubicBezTo>
                  <a:lnTo>
                    <a:pt x="0" y="207489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74890"/>
                  </a:lnTo>
                  <a:lnTo>
                    <a:pt x="12700" y="2074890"/>
                  </a:lnTo>
                  <a:lnTo>
                    <a:pt x="12700" y="2062190"/>
                  </a:lnTo>
                  <a:lnTo>
                    <a:pt x="2425700" y="206219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7489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-28575"/>
              <a:ext cx="2438400" cy="210346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u="sng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Most Alive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Gathering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TODAY</a:t>
              </a:r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6586656" y="4615601"/>
            <a:ext cx="5114687" cy="8093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 dirty="0">
                <a:solidFill>
                  <a:srgbClr val="000000"/>
                </a:solidFill>
                <a:latin typeface="Bell MT" panose="02020503060305020303" pitchFamily="18" charset="0"/>
                <a:ea typeface="The Seasons"/>
                <a:cs typeface="The Seasons"/>
                <a:sym typeface="The Seasons"/>
              </a:rPr>
              <a:t>Identity &amp; Meaning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B01C-8BAE-4A85-B789-C1FE5E16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4110"/>
            <a:ext cx="11963400" cy="1143000"/>
          </a:xfrm>
        </p:spPr>
        <p:txBody>
          <a:bodyPr>
            <a:normAutofit/>
          </a:bodyPr>
          <a:lstStyle/>
          <a:p>
            <a:pPr algn="l"/>
            <a:r>
              <a:rPr lang="en-IN" sz="5000" dirty="0">
                <a:latin typeface="Britannic Bold" panose="020B0903060703020204" pitchFamily="34" charset="0"/>
              </a:rPr>
              <a:t>Connection &amp; Belonging -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FFFD-D59F-40B4-8D23-BC70F1DF7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1700"/>
            <a:ext cx="17068800" cy="762119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Do you currently feel connected to ZWNW? Why or why not?</a:t>
            </a:r>
          </a:p>
          <a:p>
            <a:pPr marL="0" indent="0">
              <a:buNone/>
            </a:pPr>
            <a:r>
              <a:rPr lang="en-US" sz="38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What would strengthen your connection?</a:t>
            </a:r>
          </a:p>
          <a:p>
            <a:pPr marL="0" indent="0">
              <a:buNone/>
            </a:pPr>
            <a:endParaRPr lang="en-US" sz="36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40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Sense of connection overall: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Members broadly felt connected, with the group's warmth, inclusivity, and </a:t>
            </a:r>
            <a:r>
              <a:rPr lang="en-US" sz="4000" dirty="0" err="1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non-judgemental</a:t>
            </a:r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 atmosphere cited as a strong foundation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Several felt more connected as a direct result of the day's event: being together and hearing about each other's work reinforced a sense of shared purpose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Some felt connected to the people but not to the work itself; others don't hear enough about what the wider group is doing</a:t>
            </a:r>
          </a:p>
          <a:p>
            <a:endParaRPr lang="en-US" sz="40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40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Sources of disconnection: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Busy personal lives and the dispersal of members across different projects and locations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Loss of the Spencer Road HUB as a physical anchor for the group</a:t>
            </a:r>
          </a:p>
          <a:p>
            <a:endParaRPr lang="en-US" sz="40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40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What would strengthen the connection? :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More frequent in-person meetups - monthly or every two to three months - were the most consistent ask; members described drawing genuine energy and wellbeing from being together physically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Outdoor meetups that accommodate families and children, so members with caring responsibilities aren't excluded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More active invitations to get involved in campaigns, advocacy, and activism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Reactivating dormant projects to re-engage members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A shared visual identity (logo) across the various projects to create a sense of cohesion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The possibility of establishing a new physical HUB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Digital tools (WhatsApp, mailing lists) are seen as useful but not sufficient </a:t>
            </a:r>
          </a:p>
          <a:p>
            <a:r>
              <a:rPr lang="en-US" sz="40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Small gestures matter too: simple acknowledgements like replying to a Gathering email help people feel seen and valued</a:t>
            </a:r>
            <a:endParaRPr lang="en-IN" sz="4000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0BABDD-F2E4-4482-8CFB-44CC92181B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603056"/>
            <a:ext cx="2343917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3687" y="336406"/>
            <a:ext cx="2286000" cy="1648021"/>
            <a:chOff x="0" y="0"/>
            <a:chExt cx="3048000" cy="2197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48000" cy="2095761"/>
            </a:xfrm>
            <a:custGeom>
              <a:avLst/>
              <a:gdLst/>
              <a:ahLst/>
              <a:cxnLst/>
              <a:rect l="l" t="t" r="r" b="b"/>
              <a:pathLst>
                <a:path w="3048000" h="2095761">
                  <a:moveTo>
                    <a:pt x="0" y="0"/>
                  </a:moveTo>
                  <a:lnTo>
                    <a:pt x="3048000" y="0"/>
                  </a:lnTo>
                  <a:lnTo>
                    <a:pt x="30480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3048000" cy="2197361"/>
            </a:xfrm>
            <a:custGeom>
              <a:avLst/>
              <a:gdLst/>
              <a:ahLst/>
              <a:cxnLst/>
              <a:rect l="l" t="t" r="r" b="b"/>
              <a:pathLst>
                <a:path w="3048000" h="2197361">
                  <a:moveTo>
                    <a:pt x="0" y="2095761"/>
                  </a:moveTo>
                  <a:lnTo>
                    <a:pt x="3048000" y="2095761"/>
                  </a:lnTo>
                  <a:lnTo>
                    <a:pt x="2921000" y="2197361"/>
                  </a:lnTo>
                  <a:cubicBezTo>
                    <a:pt x="2921000" y="2197361"/>
                    <a:pt x="1930400" y="2121161"/>
                    <a:pt x="18288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3048000" y="0"/>
                  </a:lnTo>
                  <a:lnTo>
                    <a:pt x="30480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3035300" y="2083061"/>
                  </a:lnTo>
                  <a:lnTo>
                    <a:pt x="30353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0480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just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Yes I feel connected</a:t>
              </a:r>
            </a:p>
            <a:p>
              <a:pPr algn="just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events and meet ups would strengthen connections </a:t>
              </a:r>
            </a:p>
            <a:p>
              <a:pPr algn="just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 person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519781" y="51362"/>
            <a:ext cx="2116363" cy="1581572"/>
            <a:chOff x="0" y="0"/>
            <a:chExt cx="2821817" cy="21087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21817" cy="2007163"/>
            </a:xfrm>
            <a:custGeom>
              <a:avLst/>
              <a:gdLst/>
              <a:ahLst/>
              <a:cxnLst/>
              <a:rect l="l" t="t" r="r" b="b"/>
              <a:pathLst>
                <a:path w="2821817" h="2007163">
                  <a:moveTo>
                    <a:pt x="0" y="0"/>
                  </a:moveTo>
                  <a:lnTo>
                    <a:pt x="2821817" y="0"/>
                  </a:lnTo>
                  <a:lnTo>
                    <a:pt x="2821817" y="2007163"/>
                  </a:lnTo>
                  <a:lnTo>
                    <a:pt x="0" y="2007163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821817" cy="2108763"/>
            </a:xfrm>
            <a:custGeom>
              <a:avLst/>
              <a:gdLst/>
              <a:ahLst/>
              <a:cxnLst/>
              <a:rect l="l" t="t" r="r" b="b"/>
              <a:pathLst>
                <a:path w="2821817" h="2108763">
                  <a:moveTo>
                    <a:pt x="0" y="2007163"/>
                  </a:moveTo>
                  <a:lnTo>
                    <a:pt x="2821817" y="2007163"/>
                  </a:lnTo>
                  <a:lnTo>
                    <a:pt x="2694817" y="2108763"/>
                  </a:lnTo>
                  <a:cubicBezTo>
                    <a:pt x="2694817" y="2108763"/>
                    <a:pt x="1704217" y="2032563"/>
                    <a:pt x="1602617" y="2032563"/>
                  </a:cubicBezTo>
                  <a:lnTo>
                    <a:pt x="1219200" y="2032563"/>
                  </a:lnTo>
                  <a:cubicBezTo>
                    <a:pt x="1117600" y="2032563"/>
                    <a:pt x="127000" y="2108763"/>
                    <a:pt x="127000" y="2108763"/>
                  </a:cubicBezTo>
                  <a:lnTo>
                    <a:pt x="0" y="2007163"/>
                  </a:lnTo>
                  <a:lnTo>
                    <a:pt x="0" y="0"/>
                  </a:lnTo>
                  <a:lnTo>
                    <a:pt x="2821817" y="0"/>
                  </a:lnTo>
                  <a:lnTo>
                    <a:pt x="2821817" y="2007163"/>
                  </a:lnTo>
                  <a:lnTo>
                    <a:pt x="12700" y="2007163"/>
                  </a:lnTo>
                  <a:lnTo>
                    <a:pt x="12700" y="1994463"/>
                  </a:lnTo>
                  <a:lnTo>
                    <a:pt x="2809117" y="1994463"/>
                  </a:lnTo>
                  <a:lnTo>
                    <a:pt x="2809117" y="12700"/>
                  </a:lnTo>
                  <a:lnTo>
                    <a:pt x="12700" y="12700"/>
                  </a:lnTo>
                  <a:lnTo>
                    <a:pt x="12700" y="2007163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821817" cy="2035738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just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Connection to all the projects is difficult with everybody in different locations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533016" y="2502656"/>
            <a:ext cx="3184690" cy="2143321"/>
            <a:chOff x="0" y="0"/>
            <a:chExt cx="4246254" cy="285776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246254" cy="2756161"/>
            </a:xfrm>
            <a:custGeom>
              <a:avLst/>
              <a:gdLst/>
              <a:ahLst/>
              <a:cxnLst/>
              <a:rect l="l" t="t" r="r" b="b"/>
              <a:pathLst>
                <a:path w="4246254" h="2756161">
                  <a:moveTo>
                    <a:pt x="0" y="0"/>
                  </a:moveTo>
                  <a:lnTo>
                    <a:pt x="4246254" y="0"/>
                  </a:lnTo>
                  <a:lnTo>
                    <a:pt x="4246254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4246254" cy="2857761"/>
            </a:xfrm>
            <a:custGeom>
              <a:avLst/>
              <a:gdLst/>
              <a:ahLst/>
              <a:cxnLst/>
              <a:rect l="l" t="t" r="r" b="b"/>
              <a:pathLst>
                <a:path w="4246254" h="2857761">
                  <a:moveTo>
                    <a:pt x="0" y="2756161"/>
                  </a:moveTo>
                  <a:lnTo>
                    <a:pt x="4246254" y="2756161"/>
                  </a:lnTo>
                  <a:lnTo>
                    <a:pt x="4119254" y="2857761"/>
                  </a:lnTo>
                  <a:cubicBezTo>
                    <a:pt x="4119254" y="2857761"/>
                    <a:pt x="3128654" y="2781561"/>
                    <a:pt x="3027054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4246254" y="0"/>
                  </a:lnTo>
                  <a:lnTo>
                    <a:pt x="4246254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4233554" y="2743461"/>
                  </a:lnTo>
                  <a:lnTo>
                    <a:pt x="4233554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4246254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Yes, on committee, in WhatsApp group, have been in grp since 2013 - know history + people</a:t>
              </a:r>
            </a:p>
            <a:p>
              <a:pPr algn="r">
                <a:lnSpc>
                  <a:spcPts val="1960"/>
                </a:lnSpc>
              </a:pPr>
              <a:endParaRPr lang="en-US" sz="135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strengthening connection? </a:t>
              </a:r>
            </a:p>
            <a:p>
              <a:pPr algn="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circle gatherings like those where we share + connect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8196" y="1265184"/>
            <a:ext cx="2105761" cy="1895671"/>
            <a:chOff x="0" y="0"/>
            <a:chExt cx="2807681" cy="252756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807681" cy="2425961"/>
            </a:xfrm>
            <a:custGeom>
              <a:avLst/>
              <a:gdLst/>
              <a:ahLst/>
              <a:cxnLst/>
              <a:rect l="l" t="t" r="r" b="b"/>
              <a:pathLst>
                <a:path w="2807681" h="2425961">
                  <a:moveTo>
                    <a:pt x="0" y="0"/>
                  </a:moveTo>
                  <a:lnTo>
                    <a:pt x="2807681" y="0"/>
                  </a:lnTo>
                  <a:lnTo>
                    <a:pt x="2807681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2807681" cy="2527561"/>
            </a:xfrm>
            <a:custGeom>
              <a:avLst/>
              <a:gdLst/>
              <a:ahLst/>
              <a:cxnLst/>
              <a:rect l="l" t="t" r="r" b="b"/>
              <a:pathLst>
                <a:path w="2807681" h="2527561">
                  <a:moveTo>
                    <a:pt x="0" y="2425961"/>
                  </a:moveTo>
                  <a:lnTo>
                    <a:pt x="2807681" y="2425961"/>
                  </a:lnTo>
                  <a:lnTo>
                    <a:pt x="2680681" y="2527561"/>
                  </a:lnTo>
                  <a:cubicBezTo>
                    <a:pt x="2680681" y="2527561"/>
                    <a:pt x="1690081" y="2451361"/>
                    <a:pt x="1588481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807681" y="0"/>
                  </a:lnTo>
                  <a:lnTo>
                    <a:pt x="2807681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794981" y="2413261"/>
                  </a:lnTo>
                  <a:lnTo>
                    <a:pt x="2794981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807681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just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Presence on social media brings people together, away from email lists and closer to group chats and talks in person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33781" y="2041577"/>
            <a:ext cx="2105761" cy="2638621"/>
            <a:chOff x="0" y="0"/>
            <a:chExt cx="2807681" cy="351816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807681" cy="3416561"/>
            </a:xfrm>
            <a:custGeom>
              <a:avLst/>
              <a:gdLst/>
              <a:ahLst/>
              <a:cxnLst/>
              <a:rect l="l" t="t" r="r" b="b"/>
              <a:pathLst>
                <a:path w="2807681" h="3416561">
                  <a:moveTo>
                    <a:pt x="0" y="0"/>
                  </a:moveTo>
                  <a:lnTo>
                    <a:pt x="2807681" y="0"/>
                  </a:lnTo>
                  <a:lnTo>
                    <a:pt x="2807681" y="3416561"/>
                  </a:lnTo>
                  <a:lnTo>
                    <a:pt x="0" y="34165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2807681" cy="3518161"/>
            </a:xfrm>
            <a:custGeom>
              <a:avLst/>
              <a:gdLst/>
              <a:ahLst/>
              <a:cxnLst/>
              <a:rect l="l" t="t" r="r" b="b"/>
              <a:pathLst>
                <a:path w="2807681" h="3518161">
                  <a:moveTo>
                    <a:pt x="0" y="3416561"/>
                  </a:moveTo>
                  <a:lnTo>
                    <a:pt x="2807681" y="3416561"/>
                  </a:lnTo>
                  <a:lnTo>
                    <a:pt x="2680681" y="3518161"/>
                  </a:lnTo>
                  <a:cubicBezTo>
                    <a:pt x="2680681" y="3518161"/>
                    <a:pt x="1690081" y="3441961"/>
                    <a:pt x="1588481" y="3441961"/>
                  </a:cubicBezTo>
                  <a:lnTo>
                    <a:pt x="1219200" y="3441961"/>
                  </a:lnTo>
                  <a:cubicBezTo>
                    <a:pt x="1117600" y="3441961"/>
                    <a:pt x="127000" y="3518161"/>
                    <a:pt x="127000" y="3518161"/>
                  </a:cubicBezTo>
                  <a:lnTo>
                    <a:pt x="0" y="3416561"/>
                  </a:lnTo>
                  <a:lnTo>
                    <a:pt x="0" y="0"/>
                  </a:lnTo>
                  <a:lnTo>
                    <a:pt x="2807681" y="0"/>
                  </a:lnTo>
                  <a:lnTo>
                    <a:pt x="2807681" y="3416561"/>
                  </a:lnTo>
                  <a:lnTo>
                    <a:pt x="12700" y="3416561"/>
                  </a:lnTo>
                  <a:lnTo>
                    <a:pt x="12700" y="3403861"/>
                  </a:lnTo>
                  <a:lnTo>
                    <a:pt x="2794981" y="3403861"/>
                  </a:lnTo>
                  <a:lnTo>
                    <a:pt x="2794981" y="12700"/>
                  </a:lnTo>
                  <a:lnTo>
                    <a:pt x="12700" y="12700"/>
                  </a:lnTo>
                  <a:lnTo>
                    <a:pt x="12700" y="34165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2807681" cy="34451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 feel more connected </a:t>
              </a:r>
              <a:r>
                <a:rPr lang="en-US" sz="1350" u="sng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today</a:t>
              </a: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than I have before - because 1) it’s great to see everyone together (belonging) + 2) I’ve learned more about what others are doing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344706" y="3379750"/>
            <a:ext cx="1828800" cy="1566704"/>
            <a:chOff x="0" y="-28575"/>
            <a:chExt cx="2438400" cy="2088939"/>
          </a:xfrm>
        </p:grpSpPr>
        <p:sp>
          <p:nvSpPr>
            <p:cNvPr id="23" name="Freeform 23"/>
            <p:cNvSpPr/>
            <p:nvPr/>
          </p:nvSpPr>
          <p:spPr>
            <a:xfrm>
              <a:off x="0" y="1"/>
              <a:ext cx="2438400" cy="1486272"/>
            </a:xfrm>
            <a:custGeom>
              <a:avLst/>
              <a:gdLst/>
              <a:ahLst/>
              <a:cxnLst/>
              <a:rect l="l" t="t" r="r" b="b"/>
              <a:pathLst>
                <a:path w="2438400" h="1958764">
                  <a:moveTo>
                    <a:pt x="0" y="0"/>
                  </a:moveTo>
                  <a:lnTo>
                    <a:pt x="2438400" y="0"/>
                  </a:lnTo>
                  <a:lnTo>
                    <a:pt x="2438400" y="1958764"/>
                  </a:lnTo>
                  <a:lnTo>
                    <a:pt x="0" y="1958764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0" y="0"/>
              <a:ext cx="2438400" cy="2060364"/>
            </a:xfrm>
            <a:custGeom>
              <a:avLst/>
              <a:gdLst/>
              <a:ahLst/>
              <a:cxnLst/>
              <a:rect l="l" t="t" r="r" b="b"/>
              <a:pathLst>
                <a:path w="2438400" h="2060364">
                  <a:moveTo>
                    <a:pt x="0" y="1958764"/>
                  </a:moveTo>
                  <a:lnTo>
                    <a:pt x="2438400" y="1958764"/>
                  </a:lnTo>
                  <a:lnTo>
                    <a:pt x="2311400" y="2060364"/>
                  </a:lnTo>
                  <a:cubicBezTo>
                    <a:pt x="2311400" y="2060364"/>
                    <a:pt x="1320800" y="1984164"/>
                    <a:pt x="1219200" y="1984164"/>
                  </a:cubicBezTo>
                  <a:lnTo>
                    <a:pt x="1219200" y="1984164"/>
                  </a:lnTo>
                  <a:cubicBezTo>
                    <a:pt x="1117600" y="1984164"/>
                    <a:pt x="127000" y="2060364"/>
                    <a:pt x="127000" y="2060364"/>
                  </a:cubicBezTo>
                  <a:lnTo>
                    <a:pt x="0" y="1958764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58764"/>
                  </a:lnTo>
                  <a:lnTo>
                    <a:pt x="12700" y="1958764"/>
                  </a:lnTo>
                  <a:lnTo>
                    <a:pt x="12700" y="1946064"/>
                  </a:lnTo>
                  <a:lnTo>
                    <a:pt x="2425700" y="1946064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58764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2438400" cy="1987339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🙂 Coming together in person more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201062" y="2933195"/>
            <a:ext cx="2435083" cy="1665157"/>
            <a:chOff x="0" y="0"/>
            <a:chExt cx="3246777" cy="222020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246777" cy="2118609"/>
            </a:xfrm>
            <a:custGeom>
              <a:avLst/>
              <a:gdLst/>
              <a:ahLst/>
              <a:cxnLst/>
              <a:rect l="l" t="t" r="r" b="b"/>
              <a:pathLst>
                <a:path w="3246777" h="2118609">
                  <a:moveTo>
                    <a:pt x="0" y="0"/>
                  </a:moveTo>
                  <a:lnTo>
                    <a:pt x="3246777" y="0"/>
                  </a:lnTo>
                  <a:lnTo>
                    <a:pt x="3246777" y="2118609"/>
                  </a:lnTo>
                  <a:lnTo>
                    <a:pt x="0" y="2118609"/>
                  </a:lnTo>
                  <a:close/>
                </a:path>
              </a:pathLst>
            </a:custGeom>
            <a:solidFill>
              <a:srgbClr val="A6CFF4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0"/>
              <a:ext cx="3246777" cy="2220209"/>
            </a:xfrm>
            <a:custGeom>
              <a:avLst/>
              <a:gdLst/>
              <a:ahLst/>
              <a:cxnLst/>
              <a:rect l="l" t="t" r="r" b="b"/>
              <a:pathLst>
                <a:path w="3246777" h="2220209">
                  <a:moveTo>
                    <a:pt x="0" y="2118609"/>
                  </a:moveTo>
                  <a:lnTo>
                    <a:pt x="3246777" y="2118609"/>
                  </a:lnTo>
                  <a:lnTo>
                    <a:pt x="3119777" y="2220209"/>
                  </a:lnTo>
                  <a:cubicBezTo>
                    <a:pt x="3119777" y="2220209"/>
                    <a:pt x="2129177" y="2144009"/>
                    <a:pt x="2027577" y="2144009"/>
                  </a:cubicBezTo>
                  <a:lnTo>
                    <a:pt x="1219200" y="2144009"/>
                  </a:lnTo>
                  <a:cubicBezTo>
                    <a:pt x="1117600" y="2144009"/>
                    <a:pt x="127000" y="2220209"/>
                    <a:pt x="127000" y="2220209"/>
                  </a:cubicBezTo>
                  <a:lnTo>
                    <a:pt x="0" y="2118609"/>
                  </a:lnTo>
                  <a:lnTo>
                    <a:pt x="0" y="0"/>
                  </a:lnTo>
                  <a:lnTo>
                    <a:pt x="3246777" y="0"/>
                  </a:lnTo>
                  <a:lnTo>
                    <a:pt x="3246777" y="2118609"/>
                  </a:lnTo>
                  <a:lnTo>
                    <a:pt x="12700" y="2118609"/>
                  </a:lnTo>
                  <a:lnTo>
                    <a:pt x="12700" y="2105909"/>
                  </a:lnTo>
                  <a:lnTo>
                    <a:pt x="3234077" y="2105909"/>
                  </a:lnTo>
                  <a:lnTo>
                    <a:pt x="3234077" y="12700"/>
                  </a:lnTo>
                  <a:lnTo>
                    <a:pt x="12700" y="12700"/>
                  </a:lnTo>
                  <a:lnTo>
                    <a:pt x="12700" y="2118609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3246777" cy="2147184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Meetups with a connected outdoor space for children to play to involve families and bring others along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72262" y="4736148"/>
            <a:ext cx="1828800" cy="1895671"/>
            <a:chOff x="0" y="0"/>
            <a:chExt cx="2438400" cy="252756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438400" cy="2425961"/>
            </a:xfrm>
            <a:custGeom>
              <a:avLst/>
              <a:gdLst/>
              <a:ahLst/>
              <a:cxnLst/>
              <a:rect l="l" t="t" r="r" b="b"/>
              <a:pathLst>
                <a:path w="2438400" h="2425961">
                  <a:moveTo>
                    <a:pt x="0" y="0"/>
                  </a:moveTo>
                  <a:lnTo>
                    <a:pt x="2438400" y="0"/>
                  </a:lnTo>
                  <a:lnTo>
                    <a:pt x="2438400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2438400" cy="2527561"/>
            </a:xfrm>
            <a:custGeom>
              <a:avLst/>
              <a:gdLst/>
              <a:ahLst/>
              <a:cxnLst/>
              <a:rect l="l" t="t" r="r" b="b"/>
              <a:pathLst>
                <a:path w="2438400" h="2527561">
                  <a:moveTo>
                    <a:pt x="0" y="2425961"/>
                  </a:moveTo>
                  <a:lnTo>
                    <a:pt x="2438400" y="2425961"/>
                  </a:lnTo>
                  <a:lnTo>
                    <a:pt x="2311400" y="2527561"/>
                  </a:lnTo>
                  <a:cubicBezTo>
                    <a:pt x="2311400" y="2527561"/>
                    <a:pt x="1320800" y="2451361"/>
                    <a:pt x="1219200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425700" y="24132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2438400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Disconnected at times, busy life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 gathering like the one today helps strengthen connections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2201062" y="4736148"/>
            <a:ext cx="1871678" cy="1524000"/>
            <a:chOff x="0" y="0"/>
            <a:chExt cx="2495570" cy="20320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495570" cy="1930400"/>
            </a:xfrm>
            <a:custGeom>
              <a:avLst/>
              <a:gdLst/>
              <a:ahLst/>
              <a:cxnLst/>
              <a:rect l="l" t="t" r="r" b="b"/>
              <a:pathLst>
                <a:path w="2495570" h="1930400">
                  <a:moveTo>
                    <a:pt x="0" y="0"/>
                  </a:moveTo>
                  <a:lnTo>
                    <a:pt x="2495570" y="0"/>
                  </a:lnTo>
                  <a:lnTo>
                    <a:pt x="249557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0" y="0"/>
              <a:ext cx="2495570" cy="2032000"/>
            </a:xfrm>
            <a:custGeom>
              <a:avLst/>
              <a:gdLst/>
              <a:ahLst/>
              <a:cxnLst/>
              <a:rect l="l" t="t" r="r" b="b"/>
              <a:pathLst>
                <a:path w="2495570" h="2032000">
                  <a:moveTo>
                    <a:pt x="0" y="1930400"/>
                  </a:moveTo>
                  <a:lnTo>
                    <a:pt x="2495570" y="1930400"/>
                  </a:lnTo>
                  <a:lnTo>
                    <a:pt x="2368570" y="2032000"/>
                  </a:lnTo>
                  <a:cubicBezTo>
                    <a:pt x="2368570" y="2032000"/>
                    <a:pt x="1377970" y="1955800"/>
                    <a:pt x="127637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95570" y="0"/>
                  </a:lnTo>
                  <a:lnTo>
                    <a:pt x="249557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82870" y="1917700"/>
                  </a:lnTo>
                  <a:lnTo>
                    <a:pt x="248287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249557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Felt disconnected through loss of the HUB on Spencer Rd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33781" y="6741258"/>
            <a:ext cx="2684944" cy="2912231"/>
            <a:chOff x="0" y="0"/>
            <a:chExt cx="3579925" cy="351816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3579925" cy="3416561"/>
            </a:xfrm>
            <a:custGeom>
              <a:avLst/>
              <a:gdLst/>
              <a:ahLst/>
              <a:cxnLst/>
              <a:rect l="l" t="t" r="r" b="b"/>
              <a:pathLst>
                <a:path w="3579925" h="3416561">
                  <a:moveTo>
                    <a:pt x="0" y="0"/>
                  </a:moveTo>
                  <a:lnTo>
                    <a:pt x="3579925" y="0"/>
                  </a:lnTo>
                  <a:lnTo>
                    <a:pt x="3579925" y="3416561"/>
                  </a:lnTo>
                  <a:lnTo>
                    <a:pt x="0" y="34165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0" y="0"/>
              <a:ext cx="3579925" cy="3518161"/>
            </a:xfrm>
            <a:custGeom>
              <a:avLst/>
              <a:gdLst/>
              <a:ahLst/>
              <a:cxnLst/>
              <a:rect l="l" t="t" r="r" b="b"/>
              <a:pathLst>
                <a:path w="3579925" h="3518161">
                  <a:moveTo>
                    <a:pt x="0" y="3416561"/>
                  </a:moveTo>
                  <a:lnTo>
                    <a:pt x="3579925" y="3416561"/>
                  </a:lnTo>
                  <a:lnTo>
                    <a:pt x="3452925" y="3518161"/>
                  </a:lnTo>
                  <a:cubicBezTo>
                    <a:pt x="3452925" y="3518161"/>
                    <a:pt x="2462325" y="3441961"/>
                    <a:pt x="2360725" y="3441961"/>
                  </a:cubicBezTo>
                  <a:lnTo>
                    <a:pt x="1219200" y="3441961"/>
                  </a:lnTo>
                  <a:cubicBezTo>
                    <a:pt x="1117600" y="3441961"/>
                    <a:pt x="127000" y="3518161"/>
                    <a:pt x="127000" y="3518161"/>
                  </a:cubicBezTo>
                  <a:lnTo>
                    <a:pt x="0" y="3416561"/>
                  </a:lnTo>
                  <a:lnTo>
                    <a:pt x="0" y="0"/>
                  </a:lnTo>
                  <a:lnTo>
                    <a:pt x="3579925" y="0"/>
                  </a:lnTo>
                  <a:lnTo>
                    <a:pt x="3579925" y="3416561"/>
                  </a:lnTo>
                  <a:lnTo>
                    <a:pt x="12700" y="3416561"/>
                  </a:lnTo>
                  <a:lnTo>
                    <a:pt x="12700" y="3403861"/>
                  </a:lnTo>
                  <a:lnTo>
                    <a:pt x="3567225" y="3403861"/>
                  </a:lnTo>
                  <a:lnTo>
                    <a:pt x="3567225" y="12700"/>
                  </a:lnTo>
                  <a:lnTo>
                    <a:pt x="12700" y="12700"/>
                  </a:lnTo>
                  <a:lnTo>
                    <a:pt x="12700" y="34165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28575"/>
              <a:ext cx="3579925" cy="34451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Mark - Yes, warmth and welcoming nature of the members - they have made an inclusive or rather </a:t>
              </a:r>
              <a:r>
                <a:rPr lang="en-US" sz="135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non-judgemental</a:t>
              </a: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space. Through my Maeve, I hear about the projects but the meetups are essential - have pastoral care element.</a:t>
              </a: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5712117" y="4622314"/>
            <a:ext cx="6688273" cy="8093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 dirty="0">
                <a:solidFill>
                  <a:srgbClr val="000000"/>
                </a:solidFill>
                <a:latin typeface="Bell MT" panose="02020503060305020303" pitchFamily="18" charset="0"/>
                <a:ea typeface="The Seasons"/>
                <a:cs typeface="The Seasons"/>
                <a:sym typeface="The Seasons"/>
              </a:rPr>
              <a:t>Connection &amp; Belonging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2807631" y="7287524"/>
            <a:ext cx="3074150" cy="2638621"/>
            <a:chOff x="0" y="0"/>
            <a:chExt cx="4098866" cy="3518161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4098866" cy="3416561"/>
            </a:xfrm>
            <a:custGeom>
              <a:avLst/>
              <a:gdLst/>
              <a:ahLst/>
              <a:cxnLst/>
              <a:rect l="l" t="t" r="r" b="b"/>
              <a:pathLst>
                <a:path w="4098866" h="3416561">
                  <a:moveTo>
                    <a:pt x="0" y="0"/>
                  </a:moveTo>
                  <a:lnTo>
                    <a:pt x="4098866" y="0"/>
                  </a:lnTo>
                  <a:lnTo>
                    <a:pt x="4098866" y="3416561"/>
                  </a:lnTo>
                  <a:lnTo>
                    <a:pt x="0" y="34165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45" name="Freeform 45"/>
            <p:cNvSpPr/>
            <p:nvPr/>
          </p:nvSpPr>
          <p:spPr>
            <a:xfrm>
              <a:off x="0" y="0"/>
              <a:ext cx="4098866" cy="3518161"/>
            </a:xfrm>
            <a:custGeom>
              <a:avLst/>
              <a:gdLst/>
              <a:ahLst/>
              <a:cxnLst/>
              <a:rect l="l" t="t" r="r" b="b"/>
              <a:pathLst>
                <a:path w="4098866" h="3518161">
                  <a:moveTo>
                    <a:pt x="0" y="3416561"/>
                  </a:moveTo>
                  <a:lnTo>
                    <a:pt x="4098866" y="3416561"/>
                  </a:lnTo>
                  <a:lnTo>
                    <a:pt x="3971866" y="3518161"/>
                  </a:lnTo>
                  <a:cubicBezTo>
                    <a:pt x="3971866" y="3518161"/>
                    <a:pt x="2981266" y="3441961"/>
                    <a:pt x="2879666" y="3441961"/>
                  </a:cubicBezTo>
                  <a:lnTo>
                    <a:pt x="1219200" y="3441961"/>
                  </a:lnTo>
                  <a:cubicBezTo>
                    <a:pt x="1117600" y="3441961"/>
                    <a:pt x="127000" y="3518161"/>
                    <a:pt x="127000" y="3518161"/>
                  </a:cubicBezTo>
                  <a:lnTo>
                    <a:pt x="0" y="3416561"/>
                  </a:lnTo>
                  <a:lnTo>
                    <a:pt x="0" y="0"/>
                  </a:lnTo>
                  <a:lnTo>
                    <a:pt x="4098866" y="0"/>
                  </a:lnTo>
                  <a:lnTo>
                    <a:pt x="4098866" y="3416561"/>
                  </a:lnTo>
                  <a:lnTo>
                    <a:pt x="12700" y="3416561"/>
                  </a:lnTo>
                  <a:lnTo>
                    <a:pt x="12700" y="3403861"/>
                  </a:lnTo>
                  <a:lnTo>
                    <a:pt x="4086166" y="3403861"/>
                  </a:lnTo>
                  <a:lnTo>
                    <a:pt x="4086166" y="12700"/>
                  </a:lnTo>
                  <a:lnTo>
                    <a:pt x="12700" y="12700"/>
                  </a:lnTo>
                  <a:lnTo>
                    <a:pt x="12700" y="34165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0" y="-28575"/>
              <a:ext cx="4098866" cy="34451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Connection would be strengthened by: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Continued meetups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Continuing WhatsApp group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Continuing the Gathering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Invitations to participate in projects, activism, protests, campaigns, advocacy, testimonials, etc.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3928095" y="5465161"/>
            <a:ext cx="1828800" cy="1589972"/>
            <a:chOff x="0" y="0"/>
            <a:chExt cx="2438400" cy="2119963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2438400" cy="2018363"/>
            </a:xfrm>
            <a:custGeom>
              <a:avLst/>
              <a:gdLst/>
              <a:ahLst/>
              <a:cxnLst/>
              <a:rect l="l" t="t" r="r" b="b"/>
              <a:pathLst>
                <a:path w="2438400" h="2018363">
                  <a:moveTo>
                    <a:pt x="0" y="0"/>
                  </a:moveTo>
                  <a:lnTo>
                    <a:pt x="2438400" y="0"/>
                  </a:lnTo>
                  <a:lnTo>
                    <a:pt x="2438400" y="2018363"/>
                  </a:lnTo>
                  <a:lnTo>
                    <a:pt x="0" y="2018363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0" y="0"/>
              <a:ext cx="2438400" cy="2119963"/>
            </a:xfrm>
            <a:custGeom>
              <a:avLst/>
              <a:gdLst/>
              <a:ahLst/>
              <a:cxnLst/>
              <a:rect l="l" t="t" r="r" b="b"/>
              <a:pathLst>
                <a:path w="2438400" h="2119963">
                  <a:moveTo>
                    <a:pt x="0" y="2018363"/>
                  </a:moveTo>
                  <a:lnTo>
                    <a:pt x="2438400" y="2018363"/>
                  </a:lnTo>
                  <a:lnTo>
                    <a:pt x="2311400" y="2119963"/>
                  </a:lnTo>
                  <a:cubicBezTo>
                    <a:pt x="2311400" y="2119963"/>
                    <a:pt x="1320800" y="2043763"/>
                    <a:pt x="1219200" y="2043763"/>
                  </a:cubicBezTo>
                  <a:lnTo>
                    <a:pt x="1219200" y="2043763"/>
                  </a:lnTo>
                  <a:cubicBezTo>
                    <a:pt x="1117600" y="2043763"/>
                    <a:pt x="127000" y="2119963"/>
                    <a:pt x="127000" y="2119963"/>
                  </a:cubicBezTo>
                  <a:lnTo>
                    <a:pt x="0" y="2018363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18363"/>
                  </a:lnTo>
                  <a:lnTo>
                    <a:pt x="12700" y="2018363"/>
                  </a:lnTo>
                  <a:lnTo>
                    <a:pt x="12700" y="2005663"/>
                  </a:lnTo>
                  <a:lnTo>
                    <a:pt x="2425700" y="2005663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18363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-28575"/>
              <a:ext cx="2438400" cy="2046938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endParaRPr sz="1350" dirty="0"/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Regular meetups together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5989204" y="6116455"/>
            <a:ext cx="1828800" cy="1589972"/>
            <a:chOff x="0" y="0"/>
            <a:chExt cx="2438400" cy="2119963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438400" cy="2018363"/>
            </a:xfrm>
            <a:custGeom>
              <a:avLst/>
              <a:gdLst/>
              <a:ahLst/>
              <a:cxnLst/>
              <a:rect l="l" t="t" r="r" b="b"/>
              <a:pathLst>
                <a:path w="2438400" h="2018363">
                  <a:moveTo>
                    <a:pt x="0" y="0"/>
                  </a:moveTo>
                  <a:lnTo>
                    <a:pt x="2438400" y="0"/>
                  </a:lnTo>
                  <a:lnTo>
                    <a:pt x="2438400" y="2018363"/>
                  </a:lnTo>
                  <a:lnTo>
                    <a:pt x="0" y="2018363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0" y="0"/>
              <a:ext cx="2438400" cy="2119963"/>
            </a:xfrm>
            <a:custGeom>
              <a:avLst/>
              <a:gdLst/>
              <a:ahLst/>
              <a:cxnLst/>
              <a:rect l="l" t="t" r="r" b="b"/>
              <a:pathLst>
                <a:path w="2438400" h="2119963">
                  <a:moveTo>
                    <a:pt x="0" y="2018363"/>
                  </a:moveTo>
                  <a:lnTo>
                    <a:pt x="2438400" y="2018363"/>
                  </a:lnTo>
                  <a:lnTo>
                    <a:pt x="2311400" y="2119963"/>
                  </a:lnTo>
                  <a:cubicBezTo>
                    <a:pt x="2311400" y="2119963"/>
                    <a:pt x="1320800" y="2043763"/>
                    <a:pt x="1219200" y="2043763"/>
                  </a:cubicBezTo>
                  <a:lnTo>
                    <a:pt x="1219200" y="2043763"/>
                  </a:lnTo>
                  <a:cubicBezTo>
                    <a:pt x="1117600" y="2043763"/>
                    <a:pt x="127000" y="2119963"/>
                    <a:pt x="127000" y="2119963"/>
                  </a:cubicBezTo>
                  <a:lnTo>
                    <a:pt x="0" y="2018363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18363"/>
                  </a:lnTo>
                  <a:lnTo>
                    <a:pt x="12700" y="2018363"/>
                  </a:lnTo>
                  <a:lnTo>
                    <a:pt x="12700" y="2005663"/>
                  </a:lnTo>
                  <a:lnTo>
                    <a:pt x="2425700" y="2005663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18363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4" name="TextBox 54"/>
            <p:cNvSpPr txBox="1"/>
            <p:nvPr/>
          </p:nvSpPr>
          <p:spPr>
            <a:xfrm>
              <a:off x="0" y="-28575"/>
              <a:ext cx="2438400" cy="2046938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endParaRPr sz="1350" dirty="0"/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in-person meetings</a:t>
              </a: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6036829" y="7338718"/>
            <a:ext cx="2584068" cy="2638621"/>
            <a:chOff x="0" y="0"/>
            <a:chExt cx="3445424" cy="3518161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3445424" cy="3416561"/>
            </a:xfrm>
            <a:custGeom>
              <a:avLst/>
              <a:gdLst/>
              <a:ahLst/>
              <a:cxnLst/>
              <a:rect l="l" t="t" r="r" b="b"/>
              <a:pathLst>
                <a:path w="3445424" h="3416561">
                  <a:moveTo>
                    <a:pt x="0" y="0"/>
                  </a:moveTo>
                  <a:lnTo>
                    <a:pt x="3445424" y="0"/>
                  </a:lnTo>
                  <a:lnTo>
                    <a:pt x="3445424" y="3416561"/>
                  </a:lnTo>
                  <a:lnTo>
                    <a:pt x="0" y="34165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0" y="0"/>
              <a:ext cx="3445424" cy="3518161"/>
            </a:xfrm>
            <a:custGeom>
              <a:avLst/>
              <a:gdLst/>
              <a:ahLst/>
              <a:cxnLst/>
              <a:rect l="l" t="t" r="r" b="b"/>
              <a:pathLst>
                <a:path w="3445424" h="3518161">
                  <a:moveTo>
                    <a:pt x="0" y="3416561"/>
                  </a:moveTo>
                  <a:lnTo>
                    <a:pt x="3445424" y="3416561"/>
                  </a:lnTo>
                  <a:lnTo>
                    <a:pt x="3318424" y="3518161"/>
                  </a:lnTo>
                  <a:cubicBezTo>
                    <a:pt x="3318424" y="3518161"/>
                    <a:pt x="2327824" y="3441961"/>
                    <a:pt x="2226224" y="3441961"/>
                  </a:cubicBezTo>
                  <a:lnTo>
                    <a:pt x="1219200" y="3441961"/>
                  </a:lnTo>
                  <a:cubicBezTo>
                    <a:pt x="1117600" y="3441961"/>
                    <a:pt x="127000" y="3518161"/>
                    <a:pt x="127000" y="3518161"/>
                  </a:cubicBezTo>
                  <a:lnTo>
                    <a:pt x="0" y="3416561"/>
                  </a:lnTo>
                  <a:lnTo>
                    <a:pt x="0" y="0"/>
                  </a:lnTo>
                  <a:lnTo>
                    <a:pt x="3445424" y="0"/>
                  </a:lnTo>
                  <a:lnTo>
                    <a:pt x="3445424" y="3416561"/>
                  </a:lnTo>
                  <a:lnTo>
                    <a:pt x="12700" y="3416561"/>
                  </a:lnTo>
                  <a:lnTo>
                    <a:pt x="12700" y="3403861"/>
                  </a:lnTo>
                  <a:lnTo>
                    <a:pt x="3432724" y="3403861"/>
                  </a:lnTo>
                  <a:lnTo>
                    <a:pt x="3432724" y="12700"/>
                  </a:lnTo>
                  <a:lnTo>
                    <a:pt x="12700" y="12700"/>
                  </a:lnTo>
                  <a:lnTo>
                    <a:pt x="12700" y="34165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-28575"/>
              <a:ext cx="3445424" cy="34451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Yes, feel connected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welcoming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good communication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community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common interests &amp; goals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inspiring individuals in our own individual ways</a:t>
              </a: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8697096" y="7377717"/>
            <a:ext cx="1828800" cy="2143321"/>
            <a:chOff x="0" y="0"/>
            <a:chExt cx="2438400" cy="2857761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438400" cy="2756161"/>
            </a:xfrm>
            <a:custGeom>
              <a:avLst/>
              <a:gdLst/>
              <a:ahLst/>
              <a:cxnLst/>
              <a:rect l="l" t="t" r="r" b="b"/>
              <a:pathLst>
                <a:path w="2438400" h="2756161">
                  <a:moveTo>
                    <a:pt x="0" y="0"/>
                  </a:moveTo>
                  <a:lnTo>
                    <a:pt x="2438400" y="0"/>
                  </a:lnTo>
                  <a:lnTo>
                    <a:pt x="2438400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61" name="Freeform 61"/>
            <p:cNvSpPr/>
            <p:nvPr/>
          </p:nvSpPr>
          <p:spPr>
            <a:xfrm>
              <a:off x="0" y="0"/>
              <a:ext cx="2438400" cy="2857761"/>
            </a:xfrm>
            <a:custGeom>
              <a:avLst/>
              <a:gdLst/>
              <a:ahLst/>
              <a:cxnLst/>
              <a:rect l="l" t="t" r="r" b="b"/>
              <a:pathLst>
                <a:path w="2438400" h="2857761">
                  <a:moveTo>
                    <a:pt x="0" y="2756161"/>
                  </a:moveTo>
                  <a:lnTo>
                    <a:pt x="2438400" y="2756161"/>
                  </a:lnTo>
                  <a:lnTo>
                    <a:pt x="2311400" y="2857761"/>
                  </a:lnTo>
                  <a:cubicBezTo>
                    <a:pt x="2311400" y="2857761"/>
                    <a:pt x="1320800" y="2781561"/>
                    <a:pt x="1219200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2425700" y="27434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2" name="TextBox 62"/>
            <p:cNvSpPr txBox="1"/>
            <p:nvPr/>
          </p:nvSpPr>
          <p:spPr>
            <a:xfrm>
              <a:off x="0" y="-28575"/>
              <a:ext cx="2438400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would strengthen my connection: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If members would join one of the Gathering conversations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0649721" y="7706428"/>
            <a:ext cx="1828800" cy="2143321"/>
            <a:chOff x="0" y="0"/>
            <a:chExt cx="2438400" cy="2857761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2438400" cy="2756161"/>
            </a:xfrm>
            <a:custGeom>
              <a:avLst/>
              <a:gdLst/>
              <a:ahLst/>
              <a:cxnLst/>
              <a:rect l="l" t="t" r="r" b="b"/>
              <a:pathLst>
                <a:path w="2438400" h="2756161">
                  <a:moveTo>
                    <a:pt x="0" y="0"/>
                  </a:moveTo>
                  <a:lnTo>
                    <a:pt x="2438400" y="0"/>
                  </a:lnTo>
                  <a:lnTo>
                    <a:pt x="2438400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0" y="0"/>
              <a:ext cx="2438400" cy="2857761"/>
            </a:xfrm>
            <a:custGeom>
              <a:avLst/>
              <a:gdLst/>
              <a:ahLst/>
              <a:cxnLst/>
              <a:rect l="l" t="t" r="r" b="b"/>
              <a:pathLst>
                <a:path w="2438400" h="2857761">
                  <a:moveTo>
                    <a:pt x="0" y="2756161"/>
                  </a:moveTo>
                  <a:lnTo>
                    <a:pt x="2438400" y="2756161"/>
                  </a:lnTo>
                  <a:lnTo>
                    <a:pt x="2311400" y="2857761"/>
                  </a:lnTo>
                  <a:cubicBezTo>
                    <a:pt x="2311400" y="2857761"/>
                    <a:pt x="1320800" y="2781561"/>
                    <a:pt x="1219200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2425700" y="27434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6" name="TextBox 66"/>
            <p:cNvSpPr txBox="1"/>
            <p:nvPr/>
          </p:nvSpPr>
          <p:spPr>
            <a:xfrm>
              <a:off x="0" y="-28575"/>
              <a:ext cx="2438400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would strengthen my connection: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Making sure you are on the Gathering mailing lists</a:t>
              </a:r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12602346" y="7338718"/>
            <a:ext cx="1828800" cy="2638621"/>
            <a:chOff x="0" y="0"/>
            <a:chExt cx="2438400" cy="3187961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2438400" cy="3086361"/>
            </a:xfrm>
            <a:custGeom>
              <a:avLst/>
              <a:gdLst/>
              <a:ahLst/>
              <a:cxnLst/>
              <a:rect l="l" t="t" r="r" b="b"/>
              <a:pathLst>
                <a:path w="2438400" h="3086361">
                  <a:moveTo>
                    <a:pt x="0" y="0"/>
                  </a:moveTo>
                  <a:lnTo>
                    <a:pt x="2438400" y="0"/>
                  </a:lnTo>
                  <a:lnTo>
                    <a:pt x="2438400" y="3086361"/>
                  </a:lnTo>
                  <a:lnTo>
                    <a:pt x="0" y="30863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0" y="0"/>
              <a:ext cx="2438400" cy="3187961"/>
            </a:xfrm>
            <a:custGeom>
              <a:avLst/>
              <a:gdLst/>
              <a:ahLst/>
              <a:cxnLst/>
              <a:rect l="l" t="t" r="r" b="b"/>
              <a:pathLst>
                <a:path w="2438400" h="3187961">
                  <a:moveTo>
                    <a:pt x="0" y="3086361"/>
                  </a:moveTo>
                  <a:lnTo>
                    <a:pt x="2438400" y="3086361"/>
                  </a:lnTo>
                  <a:lnTo>
                    <a:pt x="2311400" y="3187961"/>
                  </a:lnTo>
                  <a:cubicBezTo>
                    <a:pt x="2311400" y="3187961"/>
                    <a:pt x="1320800" y="3111761"/>
                    <a:pt x="1219200" y="3111761"/>
                  </a:cubicBezTo>
                  <a:lnTo>
                    <a:pt x="1219200" y="3111761"/>
                  </a:lnTo>
                  <a:cubicBezTo>
                    <a:pt x="1117600" y="3111761"/>
                    <a:pt x="127000" y="3187961"/>
                    <a:pt x="127000" y="3187961"/>
                  </a:cubicBezTo>
                  <a:lnTo>
                    <a:pt x="0" y="30863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3086361"/>
                  </a:lnTo>
                  <a:lnTo>
                    <a:pt x="12700" y="3086361"/>
                  </a:lnTo>
                  <a:lnTo>
                    <a:pt x="12700" y="3073661"/>
                  </a:lnTo>
                  <a:lnTo>
                    <a:pt x="2425700" y="30736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30863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0" name="TextBox 70"/>
            <p:cNvSpPr txBox="1"/>
            <p:nvPr/>
          </p:nvSpPr>
          <p:spPr>
            <a:xfrm>
              <a:off x="0" y="-28575"/>
              <a:ext cx="2438400" cy="31149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would strengthen my connection: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When I send an email about Gathering Events, that you would say - thanks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14488296" y="7706428"/>
            <a:ext cx="1828800" cy="2143321"/>
            <a:chOff x="0" y="0"/>
            <a:chExt cx="2438400" cy="2857761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2438400" cy="2756161"/>
            </a:xfrm>
            <a:custGeom>
              <a:avLst/>
              <a:gdLst/>
              <a:ahLst/>
              <a:cxnLst/>
              <a:rect l="l" t="t" r="r" b="b"/>
              <a:pathLst>
                <a:path w="2438400" h="2756161">
                  <a:moveTo>
                    <a:pt x="0" y="0"/>
                  </a:moveTo>
                  <a:lnTo>
                    <a:pt x="2438400" y="0"/>
                  </a:lnTo>
                  <a:lnTo>
                    <a:pt x="2438400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0" y="0"/>
              <a:ext cx="2438400" cy="2857761"/>
            </a:xfrm>
            <a:custGeom>
              <a:avLst/>
              <a:gdLst/>
              <a:ahLst/>
              <a:cxnLst/>
              <a:rect l="l" t="t" r="r" b="b"/>
              <a:pathLst>
                <a:path w="2438400" h="2857761">
                  <a:moveTo>
                    <a:pt x="0" y="2756161"/>
                  </a:moveTo>
                  <a:lnTo>
                    <a:pt x="2438400" y="2756161"/>
                  </a:lnTo>
                  <a:lnTo>
                    <a:pt x="2311400" y="2857761"/>
                  </a:lnTo>
                  <a:cubicBezTo>
                    <a:pt x="2311400" y="2857761"/>
                    <a:pt x="1320800" y="2781561"/>
                    <a:pt x="1219200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2425700" y="27434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4" name="TextBox 74"/>
            <p:cNvSpPr txBox="1"/>
            <p:nvPr/>
          </p:nvSpPr>
          <p:spPr>
            <a:xfrm>
              <a:off x="0" y="-28575"/>
              <a:ext cx="2438400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would strengthen my connection: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in-person get-togethers, even 2 or 3 monthly</a:t>
              </a:r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12583296" y="5584898"/>
            <a:ext cx="1828800" cy="1648021"/>
            <a:chOff x="0" y="0"/>
            <a:chExt cx="2438400" cy="2197361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8" name="TextBox 78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Yes, because I keep contact with the members of the group</a:t>
              </a:r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16125843" y="7134029"/>
            <a:ext cx="1875654" cy="1524000"/>
            <a:chOff x="0" y="0"/>
            <a:chExt cx="2500871" cy="203200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2500871" cy="1930400"/>
            </a:xfrm>
            <a:custGeom>
              <a:avLst/>
              <a:gdLst/>
              <a:ahLst/>
              <a:cxnLst/>
              <a:rect l="l" t="t" r="r" b="b"/>
              <a:pathLst>
                <a:path w="2500871" h="1930400">
                  <a:moveTo>
                    <a:pt x="0" y="0"/>
                  </a:moveTo>
                  <a:lnTo>
                    <a:pt x="2500871" y="0"/>
                  </a:lnTo>
                  <a:lnTo>
                    <a:pt x="2500871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0" y="0"/>
              <a:ext cx="2500871" cy="2032000"/>
            </a:xfrm>
            <a:custGeom>
              <a:avLst/>
              <a:gdLst/>
              <a:ahLst/>
              <a:cxnLst/>
              <a:rect l="l" t="t" r="r" b="b"/>
              <a:pathLst>
                <a:path w="2500871" h="2032000">
                  <a:moveTo>
                    <a:pt x="0" y="1930400"/>
                  </a:moveTo>
                  <a:lnTo>
                    <a:pt x="2500871" y="1930400"/>
                  </a:lnTo>
                  <a:lnTo>
                    <a:pt x="2373871" y="2032000"/>
                  </a:lnTo>
                  <a:cubicBezTo>
                    <a:pt x="2373871" y="2032000"/>
                    <a:pt x="1383271" y="1955800"/>
                    <a:pt x="1281671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500871" y="0"/>
                  </a:lnTo>
                  <a:lnTo>
                    <a:pt x="2500871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88171" y="1917700"/>
                  </a:lnTo>
                  <a:lnTo>
                    <a:pt x="2488171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2" name="TextBox 82"/>
            <p:cNvSpPr txBox="1"/>
            <p:nvPr/>
          </p:nvSpPr>
          <p:spPr>
            <a:xfrm>
              <a:off x="0" y="-28575"/>
              <a:ext cx="2500871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endParaRPr sz="1350" dirty="0"/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YES - more relevant than ever</a:t>
              </a:r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16344900" y="3835937"/>
            <a:ext cx="1828800" cy="2143321"/>
            <a:chOff x="0" y="0"/>
            <a:chExt cx="2438400" cy="2857761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2438400" cy="2756161"/>
            </a:xfrm>
            <a:custGeom>
              <a:avLst/>
              <a:gdLst/>
              <a:ahLst/>
              <a:cxnLst/>
              <a:rect l="l" t="t" r="r" b="b"/>
              <a:pathLst>
                <a:path w="2438400" h="2756161">
                  <a:moveTo>
                    <a:pt x="0" y="0"/>
                  </a:moveTo>
                  <a:lnTo>
                    <a:pt x="2438400" y="0"/>
                  </a:lnTo>
                  <a:lnTo>
                    <a:pt x="2438400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0" y="0"/>
              <a:ext cx="2438400" cy="2857761"/>
            </a:xfrm>
            <a:custGeom>
              <a:avLst/>
              <a:gdLst/>
              <a:ahLst/>
              <a:cxnLst/>
              <a:rect l="l" t="t" r="r" b="b"/>
              <a:pathLst>
                <a:path w="2438400" h="2857761">
                  <a:moveTo>
                    <a:pt x="0" y="2756161"/>
                  </a:moveTo>
                  <a:lnTo>
                    <a:pt x="2438400" y="2756161"/>
                  </a:lnTo>
                  <a:lnTo>
                    <a:pt x="2311400" y="2857761"/>
                  </a:lnTo>
                  <a:cubicBezTo>
                    <a:pt x="2311400" y="2857761"/>
                    <a:pt x="1320800" y="2781561"/>
                    <a:pt x="1219200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2425700" y="27434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6" name="TextBox 86"/>
            <p:cNvSpPr txBox="1"/>
            <p:nvPr/>
          </p:nvSpPr>
          <p:spPr>
            <a:xfrm>
              <a:off x="0" y="-28575"/>
              <a:ext cx="2438400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Very connected as I was interested in creating it, but even more inspired NOW!  🙂 </a:t>
              </a:r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14412096" y="4288636"/>
            <a:ext cx="1828800" cy="1524000"/>
            <a:chOff x="0" y="0"/>
            <a:chExt cx="2438400" cy="2032000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89" name="Freeform 89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0" name="TextBox 90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Would love to establish a new HUB maybe next year? </a:t>
              </a: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14488296" y="5979258"/>
            <a:ext cx="1828800" cy="1524000"/>
            <a:chOff x="0" y="0"/>
            <a:chExt cx="2438400" cy="2032000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4" name="TextBox 94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Yes - connected via member of committee</a:t>
              </a:r>
            </a:p>
          </p:txBody>
        </p:sp>
      </p:grpSp>
      <p:grpSp>
        <p:nvGrpSpPr>
          <p:cNvPr id="95" name="Group 95"/>
          <p:cNvGrpSpPr/>
          <p:nvPr/>
        </p:nvGrpSpPr>
        <p:grpSpPr>
          <a:xfrm>
            <a:off x="10294838" y="6058407"/>
            <a:ext cx="2141017" cy="1648021"/>
            <a:chOff x="0" y="0"/>
            <a:chExt cx="2854689" cy="2197361"/>
          </a:xfrm>
        </p:grpSpPr>
        <p:sp>
          <p:nvSpPr>
            <p:cNvPr id="96" name="Freeform 96"/>
            <p:cNvSpPr/>
            <p:nvPr/>
          </p:nvSpPr>
          <p:spPr>
            <a:xfrm>
              <a:off x="0" y="0"/>
              <a:ext cx="2854689" cy="2095761"/>
            </a:xfrm>
            <a:custGeom>
              <a:avLst/>
              <a:gdLst/>
              <a:ahLst/>
              <a:cxnLst/>
              <a:rect l="l" t="t" r="r" b="b"/>
              <a:pathLst>
                <a:path w="2854689" h="2095761">
                  <a:moveTo>
                    <a:pt x="0" y="0"/>
                  </a:moveTo>
                  <a:lnTo>
                    <a:pt x="2854689" y="0"/>
                  </a:lnTo>
                  <a:lnTo>
                    <a:pt x="2854689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0" y="0"/>
              <a:ext cx="2854689" cy="2197361"/>
            </a:xfrm>
            <a:custGeom>
              <a:avLst/>
              <a:gdLst/>
              <a:ahLst/>
              <a:cxnLst/>
              <a:rect l="l" t="t" r="r" b="b"/>
              <a:pathLst>
                <a:path w="2854689" h="2197361">
                  <a:moveTo>
                    <a:pt x="0" y="2095761"/>
                  </a:moveTo>
                  <a:lnTo>
                    <a:pt x="2854689" y="2095761"/>
                  </a:lnTo>
                  <a:lnTo>
                    <a:pt x="2727689" y="2197361"/>
                  </a:lnTo>
                  <a:cubicBezTo>
                    <a:pt x="2727689" y="2197361"/>
                    <a:pt x="1737089" y="2121161"/>
                    <a:pt x="1635489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854689" y="0"/>
                  </a:lnTo>
                  <a:lnTo>
                    <a:pt x="2854689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841989" y="2083061"/>
                  </a:lnTo>
                  <a:lnTo>
                    <a:pt x="2841989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8" name="TextBox 98"/>
            <p:cNvSpPr txBox="1"/>
            <p:nvPr/>
          </p:nvSpPr>
          <p:spPr>
            <a:xfrm>
              <a:off x="0" y="-28575"/>
              <a:ext cx="2854689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Use of Logo - Logos for the various projects around the city/region to connect/hold/inspire</a:t>
              </a:r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5854337" y="145906"/>
            <a:ext cx="2363975" cy="2143321"/>
            <a:chOff x="0" y="0"/>
            <a:chExt cx="3151966" cy="2857761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3151966" cy="2756161"/>
            </a:xfrm>
            <a:custGeom>
              <a:avLst/>
              <a:gdLst/>
              <a:ahLst/>
              <a:cxnLst/>
              <a:rect l="l" t="t" r="r" b="b"/>
              <a:pathLst>
                <a:path w="3151966" h="2756161">
                  <a:moveTo>
                    <a:pt x="0" y="0"/>
                  </a:moveTo>
                  <a:lnTo>
                    <a:pt x="3151966" y="0"/>
                  </a:lnTo>
                  <a:lnTo>
                    <a:pt x="3151966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A6CFF4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0" y="0"/>
              <a:ext cx="3151966" cy="2857761"/>
            </a:xfrm>
            <a:custGeom>
              <a:avLst/>
              <a:gdLst/>
              <a:ahLst/>
              <a:cxnLst/>
              <a:rect l="l" t="t" r="r" b="b"/>
              <a:pathLst>
                <a:path w="3151966" h="2857761">
                  <a:moveTo>
                    <a:pt x="0" y="2756161"/>
                  </a:moveTo>
                  <a:lnTo>
                    <a:pt x="3151966" y="2756161"/>
                  </a:lnTo>
                  <a:lnTo>
                    <a:pt x="3024966" y="2857761"/>
                  </a:lnTo>
                  <a:cubicBezTo>
                    <a:pt x="3024966" y="2857761"/>
                    <a:pt x="2034366" y="2781561"/>
                    <a:pt x="1932766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3151966" y="0"/>
                  </a:lnTo>
                  <a:lnTo>
                    <a:pt x="3151966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3139266" y="2743461"/>
                  </a:lnTo>
                  <a:lnTo>
                    <a:pt x="3139266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02" name="TextBox 102"/>
            <p:cNvSpPr txBox="1"/>
            <p:nvPr/>
          </p:nvSpPr>
          <p:spPr>
            <a:xfrm>
              <a:off x="0" y="-28575"/>
              <a:ext cx="3151966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 am a member of ZWNW - I don’t feel the connection in the work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Days like this help to feel connected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WhatsApp is like fake connection</a:t>
              </a:r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10077216" y="2463945"/>
            <a:ext cx="2363975" cy="2143321"/>
            <a:chOff x="0" y="0"/>
            <a:chExt cx="3151966" cy="2857761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3151966" cy="2756161"/>
            </a:xfrm>
            <a:custGeom>
              <a:avLst/>
              <a:gdLst/>
              <a:ahLst/>
              <a:cxnLst/>
              <a:rect l="l" t="t" r="r" b="b"/>
              <a:pathLst>
                <a:path w="3151966" h="2756161">
                  <a:moveTo>
                    <a:pt x="0" y="0"/>
                  </a:moveTo>
                  <a:lnTo>
                    <a:pt x="3151966" y="0"/>
                  </a:lnTo>
                  <a:lnTo>
                    <a:pt x="3151966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A6CFF4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0" y="0"/>
              <a:ext cx="3151966" cy="2857761"/>
            </a:xfrm>
            <a:custGeom>
              <a:avLst/>
              <a:gdLst/>
              <a:ahLst/>
              <a:cxnLst/>
              <a:rect l="l" t="t" r="r" b="b"/>
              <a:pathLst>
                <a:path w="3151966" h="2857761">
                  <a:moveTo>
                    <a:pt x="0" y="2756161"/>
                  </a:moveTo>
                  <a:lnTo>
                    <a:pt x="3151966" y="2756161"/>
                  </a:lnTo>
                  <a:lnTo>
                    <a:pt x="3024966" y="2857761"/>
                  </a:lnTo>
                  <a:cubicBezTo>
                    <a:pt x="3024966" y="2857761"/>
                    <a:pt x="2034366" y="2781561"/>
                    <a:pt x="1932766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3151966" y="0"/>
                  </a:lnTo>
                  <a:lnTo>
                    <a:pt x="3151966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3139266" y="2743461"/>
                  </a:lnTo>
                  <a:lnTo>
                    <a:pt x="3139266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06" name="TextBox 106"/>
            <p:cNvSpPr txBox="1"/>
            <p:nvPr/>
          </p:nvSpPr>
          <p:spPr>
            <a:xfrm>
              <a:off x="0" y="-28575"/>
              <a:ext cx="3151966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How to help the toy library members + volunteers 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Connected to wider ZWNW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People with children are busy</a:t>
              </a:r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7913254" y="5588341"/>
            <a:ext cx="2286000" cy="1699182"/>
            <a:chOff x="0" y="0"/>
            <a:chExt cx="3048000" cy="2265576"/>
          </a:xfrm>
        </p:grpSpPr>
        <p:sp>
          <p:nvSpPr>
            <p:cNvPr id="108" name="Freeform 108"/>
            <p:cNvSpPr/>
            <p:nvPr/>
          </p:nvSpPr>
          <p:spPr>
            <a:xfrm>
              <a:off x="0" y="0"/>
              <a:ext cx="3048000" cy="2163976"/>
            </a:xfrm>
            <a:custGeom>
              <a:avLst/>
              <a:gdLst/>
              <a:ahLst/>
              <a:cxnLst/>
              <a:rect l="l" t="t" r="r" b="b"/>
              <a:pathLst>
                <a:path w="3048000" h="2163976">
                  <a:moveTo>
                    <a:pt x="0" y="0"/>
                  </a:moveTo>
                  <a:lnTo>
                    <a:pt x="3048000" y="0"/>
                  </a:lnTo>
                  <a:lnTo>
                    <a:pt x="3048000" y="2163976"/>
                  </a:lnTo>
                  <a:lnTo>
                    <a:pt x="0" y="2163976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0" y="0"/>
              <a:ext cx="3048000" cy="2265576"/>
            </a:xfrm>
            <a:custGeom>
              <a:avLst/>
              <a:gdLst/>
              <a:ahLst/>
              <a:cxnLst/>
              <a:rect l="l" t="t" r="r" b="b"/>
              <a:pathLst>
                <a:path w="3048000" h="2265576">
                  <a:moveTo>
                    <a:pt x="0" y="2163976"/>
                  </a:moveTo>
                  <a:lnTo>
                    <a:pt x="3048000" y="2163976"/>
                  </a:lnTo>
                  <a:lnTo>
                    <a:pt x="2921000" y="2265576"/>
                  </a:lnTo>
                  <a:cubicBezTo>
                    <a:pt x="2921000" y="2265576"/>
                    <a:pt x="1930400" y="2189376"/>
                    <a:pt x="1828800" y="2189376"/>
                  </a:cubicBezTo>
                  <a:lnTo>
                    <a:pt x="1219200" y="2189376"/>
                  </a:lnTo>
                  <a:cubicBezTo>
                    <a:pt x="1117600" y="2189376"/>
                    <a:pt x="127000" y="2265576"/>
                    <a:pt x="127000" y="2265576"/>
                  </a:cubicBezTo>
                  <a:lnTo>
                    <a:pt x="0" y="2163976"/>
                  </a:lnTo>
                  <a:lnTo>
                    <a:pt x="0" y="0"/>
                  </a:lnTo>
                  <a:lnTo>
                    <a:pt x="3048000" y="0"/>
                  </a:lnTo>
                  <a:lnTo>
                    <a:pt x="3048000" y="2163976"/>
                  </a:lnTo>
                  <a:lnTo>
                    <a:pt x="12700" y="2163976"/>
                  </a:lnTo>
                  <a:lnTo>
                    <a:pt x="12700" y="2151276"/>
                  </a:lnTo>
                  <a:lnTo>
                    <a:pt x="3035300" y="2151276"/>
                  </a:lnTo>
                  <a:lnTo>
                    <a:pt x="3035300" y="12700"/>
                  </a:lnTo>
                  <a:lnTo>
                    <a:pt x="12700" y="12700"/>
                  </a:lnTo>
                  <a:lnTo>
                    <a:pt x="12700" y="2163976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10" name="TextBox 110"/>
            <p:cNvSpPr txBox="1"/>
            <p:nvPr/>
          </p:nvSpPr>
          <p:spPr>
            <a:xfrm>
              <a:off x="0" y="-28575"/>
              <a:ext cx="3048000" cy="2192551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Yes, I feel connected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regular get-togethers 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Fresh members with new ideas</a:t>
              </a:r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12731130" y="3765774"/>
            <a:ext cx="1828800" cy="1665157"/>
            <a:chOff x="0" y="0"/>
            <a:chExt cx="2438400" cy="2220209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2438400" cy="2118609"/>
            </a:xfrm>
            <a:custGeom>
              <a:avLst/>
              <a:gdLst/>
              <a:ahLst/>
              <a:cxnLst/>
              <a:rect l="l" t="t" r="r" b="b"/>
              <a:pathLst>
                <a:path w="2438400" h="2118609">
                  <a:moveTo>
                    <a:pt x="0" y="0"/>
                  </a:moveTo>
                  <a:lnTo>
                    <a:pt x="2438400" y="0"/>
                  </a:lnTo>
                  <a:lnTo>
                    <a:pt x="2438400" y="2118609"/>
                  </a:lnTo>
                  <a:lnTo>
                    <a:pt x="0" y="2118609"/>
                  </a:lnTo>
                  <a:close/>
                </a:path>
              </a:pathLst>
            </a:custGeom>
            <a:solidFill>
              <a:srgbClr val="A6CFF4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0" y="0"/>
              <a:ext cx="2438400" cy="2220209"/>
            </a:xfrm>
            <a:custGeom>
              <a:avLst/>
              <a:gdLst/>
              <a:ahLst/>
              <a:cxnLst/>
              <a:rect l="l" t="t" r="r" b="b"/>
              <a:pathLst>
                <a:path w="2438400" h="2220209">
                  <a:moveTo>
                    <a:pt x="0" y="2118609"/>
                  </a:moveTo>
                  <a:lnTo>
                    <a:pt x="2438400" y="2118609"/>
                  </a:lnTo>
                  <a:lnTo>
                    <a:pt x="2311400" y="2220209"/>
                  </a:lnTo>
                  <a:cubicBezTo>
                    <a:pt x="2311400" y="2220209"/>
                    <a:pt x="1320800" y="2144009"/>
                    <a:pt x="1219200" y="2144009"/>
                  </a:cubicBezTo>
                  <a:lnTo>
                    <a:pt x="1219200" y="2144009"/>
                  </a:lnTo>
                  <a:cubicBezTo>
                    <a:pt x="1117600" y="2144009"/>
                    <a:pt x="127000" y="2220209"/>
                    <a:pt x="127000" y="2220209"/>
                  </a:cubicBezTo>
                  <a:lnTo>
                    <a:pt x="0" y="2118609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118609"/>
                  </a:lnTo>
                  <a:lnTo>
                    <a:pt x="12700" y="2118609"/>
                  </a:lnTo>
                  <a:lnTo>
                    <a:pt x="12700" y="2105909"/>
                  </a:lnTo>
                  <a:lnTo>
                    <a:pt x="2425700" y="2105909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118609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14" name="TextBox 114"/>
            <p:cNvSpPr txBox="1"/>
            <p:nvPr/>
          </p:nvSpPr>
          <p:spPr>
            <a:xfrm>
              <a:off x="0" y="-28575"/>
              <a:ext cx="2438400" cy="2147184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Regular monthly meetup but - how to keep the projects connected? </a:t>
              </a:r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8294511" y="320624"/>
            <a:ext cx="3013404" cy="2390971"/>
            <a:chOff x="0" y="0"/>
            <a:chExt cx="4017873" cy="3187961"/>
          </a:xfrm>
        </p:grpSpPr>
        <p:sp>
          <p:nvSpPr>
            <p:cNvPr id="116" name="Freeform 116"/>
            <p:cNvSpPr/>
            <p:nvPr/>
          </p:nvSpPr>
          <p:spPr>
            <a:xfrm>
              <a:off x="0" y="0"/>
              <a:ext cx="4017873" cy="3086361"/>
            </a:xfrm>
            <a:custGeom>
              <a:avLst/>
              <a:gdLst/>
              <a:ahLst/>
              <a:cxnLst/>
              <a:rect l="l" t="t" r="r" b="b"/>
              <a:pathLst>
                <a:path w="4017873" h="3086361">
                  <a:moveTo>
                    <a:pt x="0" y="0"/>
                  </a:moveTo>
                  <a:lnTo>
                    <a:pt x="4017873" y="0"/>
                  </a:lnTo>
                  <a:lnTo>
                    <a:pt x="4017873" y="3086361"/>
                  </a:lnTo>
                  <a:lnTo>
                    <a:pt x="0" y="30863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117" name="Freeform 117"/>
            <p:cNvSpPr/>
            <p:nvPr/>
          </p:nvSpPr>
          <p:spPr>
            <a:xfrm>
              <a:off x="0" y="0"/>
              <a:ext cx="4017873" cy="3187961"/>
            </a:xfrm>
            <a:custGeom>
              <a:avLst/>
              <a:gdLst/>
              <a:ahLst/>
              <a:cxnLst/>
              <a:rect l="l" t="t" r="r" b="b"/>
              <a:pathLst>
                <a:path w="4017873" h="3187961">
                  <a:moveTo>
                    <a:pt x="0" y="3086361"/>
                  </a:moveTo>
                  <a:lnTo>
                    <a:pt x="4017873" y="3086361"/>
                  </a:lnTo>
                  <a:lnTo>
                    <a:pt x="3890873" y="3187961"/>
                  </a:lnTo>
                  <a:cubicBezTo>
                    <a:pt x="3890873" y="3187961"/>
                    <a:pt x="2900273" y="3111761"/>
                    <a:pt x="2798673" y="3111761"/>
                  </a:cubicBezTo>
                  <a:lnTo>
                    <a:pt x="1219200" y="3111761"/>
                  </a:lnTo>
                  <a:cubicBezTo>
                    <a:pt x="1117600" y="3111761"/>
                    <a:pt x="127000" y="3187961"/>
                    <a:pt x="127000" y="3187961"/>
                  </a:cubicBezTo>
                  <a:lnTo>
                    <a:pt x="0" y="3086361"/>
                  </a:lnTo>
                  <a:lnTo>
                    <a:pt x="0" y="0"/>
                  </a:lnTo>
                  <a:lnTo>
                    <a:pt x="4017873" y="0"/>
                  </a:lnTo>
                  <a:lnTo>
                    <a:pt x="4017873" y="3086361"/>
                  </a:lnTo>
                  <a:lnTo>
                    <a:pt x="12700" y="3086361"/>
                  </a:lnTo>
                  <a:lnTo>
                    <a:pt x="12700" y="3073661"/>
                  </a:lnTo>
                  <a:lnTo>
                    <a:pt x="4005173" y="3073661"/>
                  </a:lnTo>
                  <a:lnTo>
                    <a:pt x="4005173" y="12700"/>
                  </a:lnTo>
                  <a:lnTo>
                    <a:pt x="12700" y="12700"/>
                  </a:lnTo>
                  <a:lnTo>
                    <a:pt x="12700" y="30863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18" name="TextBox 118"/>
            <p:cNvSpPr txBox="1"/>
            <p:nvPr/>
          </p:nvSpPr>
          <p:spPr>
            <a:xfrm>
              <a:off x="0" y="-28575"/>
              <a:ext cx="4017873" cy="31149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1) Getting there, as this is only my 2nd meeting. However, I already knew several of the people involved. Very connected to the Rights of Nature Group. </a:t>
              </a:r>
            </a:p>
            <a:p>
              <a:pPr algn="l">
                <a:lnSpc>
                  <a:spcPts val="1960"/>
                </a:lnSpc>
              </a:pPr>
              <a:r>
                <a:rPr lang="en-US" sz="135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2) Further meetings &amp; contact either in-person or online.</a:t>
              </a:r>
            </a:p>
          </p:txBody>
        </p:sp>
      </p:grpSp>
      <p:grpSp>
        <p:nvGrpSpPr>
          <p:cNvPr id="119" name="Group 119"/>
          <p:cNvGrpSpPr/>
          <p:nvPr/>
        </p:nvGrpSpPr>
        <p:grpSpPr>
          <a:xfrm>
            <a:off x="11488406" y="79231"/>
            <a:ext cx="1828800" cy="1648021"/>
            <a:chOff x="0" y="0"/>
            <a:chExt cx="2438400" cy="2197361"/>
          </a:xfrm>
        </p:grpSpPr>
        <p:sp>
          <p:nvSpPr>
            <p:cNvPr id="120" name="Freeform 120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22" name="TextBox 122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Belonging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Shared Purpose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Partnership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:)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 Action</a:t>
              </a:r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13497696" y="288766"/>
            <a:ext cx="1828800" cy="1552786"/>
            <a:chOff x="0" y="0"/>
            <a:chExt cx="2438400" cy="2070382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2438400" cy="1968782"/>
            </a:xfrm>
            <a:custGeom>
              <a:avLst/>
              <a:gdLst/>
              <a:ahLst/>
              <a:cxnLst/>
              <a:rect l="l" t="t" r="r" b="b"/>
              <a:pathLst>
                <a:path w="2438400" h="1968782">
                  <a:moveTo>
                    <a:pt x="0" y="0"/>
                  </a:moveTo>
                  <a:lnTo>
                    <a:pt x="2438400" y="0"/>
                  </a:lnTo>
                  <a:lnTo>
                    <a:pt x="2438400" y="1968782"/>
                  </a:lnTo>
                  <a:lnTo>
                    <a:pt x="0" y="1968782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0" y="0"/>
              <a:ext cx="2438400" cy="2070382"/>
            </a:xfrm>
            <a:custGeom>
              <a:avLst/>
              <a:gdLst/>
              <a:ahLst/>
              <a:cxnLst/>
              <a:rect l="l" t="t" r="r" b="b"/>
              <a:pathLst>
                <a:path w="2438400" h="2070382">
                  <a:moveTo>
                    <a:pt x="0" y="1968782"/>
                  </a:moveTo>
                  <a:lnTo>
                    <a:pt x="2438400" y="1968782"/>
                  </a:lnTo>
                  <a:lnTo>
                    <a:pt x="2311400" y="2070382"/>
                  </a:lnTo>
                  <a:cubicBezTo>
                    <a:pt x="2311400" y="2070382"/>
                    <a:pt x="1320800" y="1994182"/>
                    <a:pt x="1219200" y="1994182"/>
                  </a:cubicBezTo>
                  <a:lnTo>
                    <a:pt x="1219200" y="1994182"/>
                  </a:lnTo>
                  <a:cubicBezTo>
                    <a:pt x="1117600" y="1994182"/>
                    <a:pt x="127000" y="2070382"/>
                    <a:pt x="127000" y="2070382"/>
                  </a:cubicBezTo>
                  <a:lnTo>
                    <a:pt x="0" y="1968782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68782"/>
                  </a:lnTo>
                  <a:lnTo>
                    <a:pt x="12700" y="1968782"/>
                  </a:lnTo>
                  <a:lnTo>
                    <a:pt x="12700" y="1956082"/>
                  </a:lnTo>
                  <a:lnTo>
                    <a:pt x="2425700" y="1956082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68782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26" name="TextBox 126"/>
            <p:cNvSpPr txBox="1"/>
            <p:nvPr/>
          </p:nvSpPr>
          <p:spPr>
            <a:xfrm>
              <a:off x="0" y="-28575"/>
              <a:ext cx="2438400" cy="1997357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good idea @ meetings plus a social afterwards</a:t>
              </a:r>
            </a:p>
          </p:txBody>
        </p:sp>
      </p:grpSp>
      <p:grpSp>
        <p:nvGrpSpPr>
          <p:cNvPr id="127" name="Group 127"/>
          <p:cNvGrpSpPr/>
          <p:nvPr/>
        </p:nvGrpSpPr>
        <p:grpSpPr>
          <a:xfrm>
            <a:off x="16010789" y="568274"/>
            <a:ext cx="2105761" cy="1895671"/>
            <a:chOff x="0" y="0"/>
            <a:chExt cx="2807681" cy="2527561"/>
          </a:xfrm>
        </p:grpSpPr>
        <p:sp>
          <p:nvSpPr>
            <p:cNvPr id="128" name="Freeform 128"/>
            <p:cNvSpPr/>
            <p:nvPr/>
          </p:nvSpPr>
          <p:spPr>
            <a:xfrm>
              <a:off x="0" y="0"/>
              <a:ext cx="2807681" cy="2425961"/>
            </a:xfrm>
            <a:custGeom>
              <a:avLst/>
              <a:gdLst/>
              <a:ahLst/>
              <a:cxnLst/>
              <a:rect l="l" t="t" r="r" b="b"/>
              <a:pathLst>
                <a:path w="2807681" h="2425961">
                  <a:moveTo>
                    <a:pt x="0" y="0"/>
                  </a:moveTo>
                  <a:lnTo>
                    <a:pt x="2807681" y="0"/>
                  </a:lnTo>
                  <a:lnTo>
                    <a:pt x="2807681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0" y="0"/>
              <a:ext cx="2807681" cy="2527561"/>
            </a:xfrm>
            <a:custGeom>
              <a:avLst/>
              <a:gdLst/>
              <a:ahLst/>
              <a:cxnLst/>
              <a:rect l="l" t="t" r="r" b="b"/>
              <a:pathLst>
                <a:path w="2807681" h="2527561">
                  <a:moveTo>
                    <a:pt x="0" y="2425961"/>
                  </a:moveTo>
                  <a:lnTo>
                    <a:pt x="2807681" y="2425961"/>
                  </a:lnTo>
                  <a:lnTo>
                    <a:pt x="2680681" y="2527561"/>
                  </a:lnTo>
                  <a:cubicBezTo>
                    <a:pt x="2680681" y="2527561"/>
                    <a:pt x="1690081" y="2451361"/>
                    <a:pt x="1588481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807681" y="0"/>
                  </a:lnTo>
                  <a:lnTo>
                    <a:pt x="2807681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794981" y="2413261"/>
                  </a:lnTo>
                  <a:lnTo>
                    <a:pt x="2794981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30" name="TextBox 130"/>
            <p:cNvSpPr txBox="1"/>
            <p:nvPr/>
          </p:nvSpPr>
          <p:spPr>
            <a:xfrm>
              <a:off x="0" y="-28575"/>
              <a:ext cx="2807681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Yes, I feel though I’ve met new people and gathered information that will massively improve my project</a:t>
              </a:r>
            </a:p>
          </p:txBody>
        </p:sp>
      </p:grpSp>
      <p:grpSp>
        <p:nvGrpSpPr>
          <p:cNvPr id="131" name="Group 131"/>
          <p:cNvGrpSpPr/>
          <p:nvPr/>
        </p:nvGrpSpPr>
        <p:grpSpPr>
          <a:xfrm>
            <a:off x="14640696" y="2259256"/>
            <a:ext cx="1832140" cy="1524000"/>
            <a:chOff x="0" y="0"/>
            <a:chExt cx="2442854" cy="2032000"/>
          </a:xfrm>
        </p:grpSpPr>
        <p:sp>
          <p:nvSpPr>
            <p:cNvPr id="132" name="Freeform 132"/>
            <p:cNvSpPr/>
            <p:nvPr/>
          </p:nvSpPr>
          <p:spPr>
            <a:xfrm>
              <a:off x="0" y="0"/>
              <a:ext cx="2442854" cy="1930400"/>
            </a:xfrm>
            <a:custGeom>
              <a:avLst/>
              <a:gdLst/>
              <a:ahLst/>
              <a:cxnLst/>
              <a:rect l="l" t="t" r="r" b="b"/>
              <a:pathLst>
                <a:path w="2442854" h="1930400">
                  <a:moveTo>
                    <a:pt x="0" y="0"/>
                  </a:moveTo>
                  <a:lnTo>
                    <a:pt x="2442854" y="0"/>
                  </a:lnTo>
                  <a:lnTo>
                    <a:pt x="2442854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133" name="Freeform 133"/>
            <p:cNvSpPr/>
            <p:nvPr/>
          </p:nvSpPr>
          <p:spPr>
            <a:xfrm>
              <a:off x="0" y="0"/>
              <a:ext cx="2442854" cy="2032000"/>
            </a:xfrm>
            <a:custGeom>
              <a:avLst/>
              <a:gdLst/>
              <a:ahLst/>
              <a:cxnLst/>
              <a:rect l="l" t="t" r="r" b="b"/>
              <a:pathLst>
                <a:path w="2442854" h="2032000">
                  <a:moveTo>
                    <a:pt x="0" y="1930400"/>
                  </a:moveTo>
                  <a:lnTo>
                    <a:pt x="2442854" y="1930400"/>
                  </a:lnTo>
                  <a:lnTo>
                    <a:pt x="2315854" y="2032000"/>
                  </a:lnTo>
                  <a:cubicBezTo>
                    <a:pt x="2315854" y="2032000"/>
                    <a:pt x="1325254" y="1955800"/>
                    <a:pt x="1223654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42854" y="0"/>
                  </a:lnTo>
                  <a:lnTo>
                    <a:pt x="2442854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30154" y="1917700"/>
                  </a:lnTo>
                  <a:lnTo>
                    <a:pt x="2430154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34" name="TextBox 134"/>
            <p:cNvSpPr txBox="1"/>
            <p:nvPr/>
          </p:nvSpPr>
          <p:spPr>
            <a:xfrm>
              <a:off x="0" y="-28575"/>
              <a:ext cx="2442854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Reactivating “dormant” projects + being actively involved</a:t>
              </a:r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2354696" y="2041577"/>
            <a:ext cx="1828800" cy="1895671"/>
            <a:chOff x="0" y="0"/>
            <a:chExt cx="2438400" cy="2527561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2438400" cy="2425961"/>
            </a:xfrm>
            <a:custGeom>
              <a:avLst/>
              <a:gdLst/>
              <a:ahLst/>
              <a:cxnLst/>
              <a:rect l="l" t="t" r="r" b="b"/>
              <a:pathLst>
                <a:path w="2438400" h="2425961">
                  <a:moveTo>
                    <a:pt x="0" y="0"/>
                  </a:moveTo>
                  <a:lnTo>
                    <a:pt x="2438400" y="0"/>
                  </a:lnTo>
                  <a:lnTo>
                    <a:pt x="2438400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0" y="0"/>
              <a:ext cx="2438400" cy="2527561"/>
            </a:xfrm>
            <a:custGeom>
              <a:avLst/>
              <a:gdLst/>
              <a:ahLst/>
              <a:cxnLst/>
              <a:rect l="l" t="t" r="r" b="b"/>
              <a:pathLst>
                <a:path w="2438400" h="2527561">
                  <a:moveTo>
                    <a:pt x="0" y="2425961"/>
                  </a:moveTo>
                  <a:lnTo>
                    <a:pt x="2438400" y="2425961"/>
                  </a:lnTo>
                  <a:lnTo>
                    <a:pt x="2311400" y="2527561"/>
                  </a:lnTo>
                  <a:cubicBezTo>
                    <a:pt x="2311400" y="2527561"/>
                    <a:pt x="1320800" y="2451361"/>
                    <a:pt x="1219200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425700" y="24132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38" name="TextBox 138"/>
            <p:cNvSpPr txBox="1"/>
            <p:nvPr/>
          </p:nvSpPr>
          <p:spPr>
            <a:xfrm>
              <a:off x="0" y="-28575"/>
              <a:ext cx="2438400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No - because I don’t hear regularly about what members of the group are doing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B01C-8BAE-4A85-B789-C1FE5E16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4110"/>
            <a:ext cx="11963400" cy="1143000"/>
          </a:xfrm>
        </p:spPr>
        <p:txBody>
          <a:bodyPr>
            <a:normAutofit/>
          </a:bodyPr>
          <a:lstStyle/>
          <a:p>
            <a:pPr algn="l"/>
            <a:r>
              <a:rPr lang="en-IN" sz="5000" dirty="0">
                <a:latin typeface="Britannic Bold" panose="020B0903060703020204" pitchFamily="34" charset="0"/>
              </a:rPr>
              <a:t>Focus &amp; Relevance -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FFFD-D59F-40B4-8D23-BC70F1DF7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1700"/>
            <a:ext cx="17068800" cy="76211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Does ZWNW’s current focus still feel relevant? Why or why not?</a:t>
            </a: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If you were to shift/change anything, what would it be? What would you do more or less of?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Is ZWNW still relevant?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Overwhelmingly yes – as long as the waste and environmental crisis continues, the work remains relevant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All current projects are seen as connected to circular economy and zero waste principles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ZWNW's value lies in bringing individuals together around shared ideas, with members leading on projects and drawing others in</a:t>
            </a:r>
          </a:p>
          <a:p>
            <a:pPr marL="0" indent="0">
              <a:buNone/>
            </a:pPr>
            <a:endParaRPr lang="en-US" sz="2100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Questions about the current focus: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There is no single focus. ZWNW functions more as a wide umbrella for multiple projects, which some find freeing, and others find a little disconnecting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Questions raised about whether ZWNW should broaden beyond waste to encompass wider environmental and intersectional issues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Some felt there needs to be more clarity on what ZWNW stands for – a clear focus statement or strapline was suggested (already been worked on)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The relationship between ZWNW and The Gathering was raised as something worth clarifying</a:t>
            </a:r>
          </a:p>
          <a:p>
            <a:pPr marL="0" indent="0">
              <a:buNone/>
            </a:pPr>
            <a:endParaRPr lang="en-US" sz="2100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What to shift or change: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Acknowledge and name where ZWNW is now – a network where zero waste is part of a bigger focus, not the sole lens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Openness expressed to ZWNW becoming part of something larger, rather than being the top-level structure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Shift away from aspirational "we should do" conversations toward grounded "we are doing… what can you do?" framing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Less focus on lobbying and fighting higher powers; more on achievable, community-level projects that don't overwhelm members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More creative and artistic projects; more gatherings centered on gratitude and active hope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155F9D-10F8-42DD-B4B4-9BB3358D90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603056"/>
            <a:ext cx="2343917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8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B01C-8BAE-4A85-B789-C1FE5E16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4110"/>
            <a:ext cx="11963400" cy="1143000"/>
          </a:xfrm>
        </p:spPr>
        <p:txBody>
          <a:bodyPr>
            <a:normAutofit/>
          </a:bodyPr>
          <a:lstStyle/>
          <a:p>
            <a:pPr algn="l"/>
            <a:r>
              <a:rPr lang="en-IN" sz="5000" dirty="0">
                <a:latin typeface="Britannic Bold" panose="020B0903060703020204" pitchFamily="34" charset="0"/>
              </a:rPr>
              <a:t>Focus &amp; Relevance – Notes (contd.)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FFFD-D59F-40B4-8D23-BC70F1DF7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1700"/>
            <a:ext cx="17068800" cy="76211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Does ZWNW’s current focus still feel relevant? Why or why not?</a:t>
            </a: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If you were to shift/change anything, what would it be? What would you do more or less of?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Visibility and outreach: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More community outreach needed — flyers, radio, public communications to reach beyond current membership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Reaching younger people and influential community figures is identified as a priority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Website needs updating, including SEO and better connections to partner </a:t>
            </a:r>
            <a:r>
              <a:rPr lang="en-US" sz="2100" dirty="0" err="1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organisations</a:t>
            </a:r>
            <a:endParaRPr lang="en-US" sz="2100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With 120 on the email list and 5,000 Facebook followers, there is an audience to build on</a:t>
            </a:r>
          </a:p>
          <a:p>
            <a:endParaRPr lang="en-US" sz="2100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Practical suggestions: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Reinstate a physical HUB with someone to help nurture and coordinate projects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Make it easier for members to ask for help or offer support to each other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Clarify the role of the NI Resources Network and how best to use it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Collect data on member impact and targets to understand and communicate the group's reach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Reach out to inspiring people to get involved and grow fresh energy in the group</a:t>
            </a:r>
            <a:endParaRPr lang="en-IN" sz="2100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4D74F3-FB72-48F8-9E79-4D9BD6C88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603056"/>
            <a:ext cx="2343917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12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00" y="141529"/>
            <a:ext cx="1828800" cy="1524000"/>
            <a:chOff x="0" y="0"/>
            <a:chExt cx="2438400" cy="203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CORE FOCUS ON WASTE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529320" y="203344"/>
            <a:ext cx="1828800" cy="2143321"/>
            <a:chOff x="0" y="0"/>
            <a:chExt cx="2438400" cy="28577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8400" cy="2756161"/>
            </a:xfrm>
            <a:custGeom>
              <a:avLst/>
              <a:gdLst/>
              <a:ahLst/>
              <a:cxnLst/>
              <a:rect l="l" t="t" r="r" b="b"/>
              <a:pathLst>
                <a:path w="2438400" h="2756161">
                  <a:moveTo>
                    <a:pt x="0" y="0"/>
                  </a:moveTo>
                  <a:lnTo>
                    <a:pt x="2438400" y="0"/>
                  </a:lnTo>
                  <a:lnTo>
                    <a:pt x="2438400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438400" cy="2857761"/>
            </a:xfrm>
            <a:custGeom>
              <a:avLst/>
              <a:gdLst/>
              <a:ahLst/>
              <a:cxnLst/>
              <a:rect l="l" t="t" r="r" b="b"/>
              <a:pathLst>
                <a:path w="2438400" h="2857761">
                  <a:moveTo>
                    <a:pt x="0" y="2756161"/>
                  </a:moveTo>
                  <a:lnTo>
                    <a:pt x="2438400" y="2756161"/>
                  </a:lnTo>
                  <a:lnTo>
                    <a:pt x="2311400" y="2857761"/>
                  </a:lnTo>
                  <a:cubicBezTo>
                    <a:pt x="2311400" y="2857761"/>
                    <a:pt x="1320800" y="2781561"/>
                    <a:pt x="1219200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2425700" y="27434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438400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get togethers - with a focus on gratitude and active hope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creative, artistic projects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61262" y="903529"/>
            <a:ext cx="2828408" cy="2886271"/>
            <a:chOff x="0" y="0"/>
            <a:chExt cx="3771210" cy="384836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771210" cy="3746761"/>
            </a:xfrm>
            <a:custGeom>
              <a:avLst/>
              <a:gdLst/>
              <a:ahLst/>
              <a:cxnLst/>
              <a:rect l="l" t="t" r="r" b="b"/>
              <a:pathLst>
                <a:path w="3771210" h="3746761">
                  <a:moveTo>
                    <a:pt x="0" y="0"/>
                  </a:moveTo>
                  <a:lnTo>
                    <a:pt x="3771210" y="0"/>
                  </a:lnTo>
                  <a:lnTo>
                    <a:pt x="3771210" y="3746761"/>
                  </a:lnTo>
                  <a:lnTo>
                    <a:pt x="0" y="37467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3771210" cy="3848361"/>
            </a:xfrm>
            <a:custGeom>
              <a:avLst/>
              <a:gdLst/>
              <a:ahLst/>
              <a:cxnLst/>
              <a:rect l="l" t="t" r="r" b="b"/>
              <a:pathLst>
                <a:path w="3771210" h="3848361">
                  <a:moveTo>
                    <a:pt x="0" y="3746761"/>
                  </a:moveTo>
                  <a:lnTo>
                    <a:pt x="3771210" y="3746761"/>
                  </a:lnTo>
                  <a:lnTo>
                    <a:pt x="3644210" y="3848361"/>
                  </a:lnTo>
                  <a:cubicBezTo>
                    <a:pt x="3644210" y="3848361"/>
                    <a:pt x="2653610" y="3772161"/>
                    <a:pt x="2552010" y="3772161"/>
                  </a:cubicBezTo>
                  <a:lnTo>
                    <a:pt x="1219200" y="3772161"/>
                  </a:lnTo>
                  <a:cubicBezTo>
                    <a:pt x="1117600" y="3772161"/>
                    <a:pt x="127000" y="3848361"/>
                    <a:pt x="127000" y="3848361"/>
                  </a:cubicBezTo>
                  <a:lnTo>
                    <a:pt x="0" y="3746761"/>
                  </a:lnTo>
                  <a:lnTo>
                    <a:pt x="0" y="0"/>
                  </a:lnTo>
                  <a:lnTo>
                    <a:pt x="3771210" y="0"/>
                  </a:lnTo>
                  <a:lnTo>
                    <a:pt x="3771210" y="3746761"/>
                  </a:lnTo>
                  <a:lnTo>
                    <a:pt x="12700" y="3746761"/>
                  </a:lnTo>
                  <a:lnTo>
                    <a:pt x="12700" y="3734061"/>
                  </a:lnTo>
                  <a:lnTo>
                    <a:pt x="3758510" y="3734061"/>
                  </a:lnTo>
                  <a:lnTo>
                    <a:pt x="3758510" y="12700"/>
                  </a:lnTo>
                  <a:lnTo>
                    <a:pt x="12700" y="12700"/>
                  </a:lnTo>
                  <a:lnTo>
                    <a:pt x="12700" y="3746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3771210" cy="3775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Do we focus on the </a:t>
              </a:r>
              <a:r>
                <a:rPr lang="en-US" sz="1350" u="sng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intersectionality</a:t>
              </a: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of issues? 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Do/can we create intersecting projects with each other? 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pressures on government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</a:t>
              </a:r>
              <a:r>
                <a:rPr lang="en-US" sz="1350" u="sng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community</a:t>
              </a: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outreach (adverts for e.g.)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51736" y="3602846"/>
            <a:ext cx="2309997" cy="1970576"/>
            <a:chOff x="-1" y="-28575"/>
            <a:chExt cx="3079996" cy="255613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50347" cy="2425961"/>
            </a:xfrm>
            <a:custGeom>
              <a:avLst/>
              <a:gdLst/>
              <a:ahLst/>
              <a:cxnLst/>
              <a:rect l="l" t="t" r="r" b="b"/>
              <a:pathLst>
                <a:path w="3050347" h="2425961">
                  <a:moveTo>
                    <a:pt x="0" y="0"/>
                  </a:moveTo>
                  <a:lnTo>
                    <a:pt x="3050347" y="0"/>
                  </a:lnTo>
                  <a:lnTo>
                    <a:pt x="3050347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3050347" cy="2527561"/>
            </a:xfrm>
            <a:custGeom>
              <a:avLst/>
              <a:gdLst/>
              <a:ahLst/>
              <a:cxnLst/>
              <a:rect l="l" t="t" r="r" b="b"/>
              <a:pathLst>
                <a:path w="3050347" h="2527561">
                  <a:moveTo>
                    <a:pt x="0" y="2425961"/>
                  </a:moveTo>
                  <a:lnTo>
                    <a:pt x="3050347" y="2425961"/>
                  </a:lnTo>
                  <a:lnTo>
                    <a:pt x="2923347" y="2527561"/>
                  </a:lnTo>
                  <a:cubicBezTo>
                    <a:pt x="2923347" y="2527561"/>
                    <a:pt x="1932747" y="2451361"/>
                    <a:pt x="1831147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3050347" y="0"/>
                  </a:lnTo>
                  <a:lnTo>
                    <a:pt x="3050347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3037647" y="2413261"/>
                  </a:lnTo>
                  <a:lnTo>
                    <a:pt x="3037647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-1" y="-28575"/>
              <a:ext cx="3079996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Could ZWNW offer its unique ways of working to other fractured and separate  environmental / zero waste focused groups?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647310" y="7733542"/>
            <a:ext cx="2000796" cy="1895671"/>
            <a:chOff x="0" y="0"/>
            <a:chExt cx="2667728" cy="252756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667728" cy="2425961"/>
            </a:xfrm>
            <a:custGeom>
              <a:avLst/>
              <a:gdLst/>
              <a:ahLst/>
              <a:cxnLst/>
              <a:rect l="l" t="t" r="r" b="b"/>
              <a:pathLst>
                <a:path w="2667728" h="2425961">
                  <a:moveTo>
                    <a:pt x="0" y="0"/>
                  </a:moveTo>
                  <a:lnTo>
                    <a:pt x="2667728" y="0"/>
                  </a:lnTo>
                  <a:lnTo>
                    <a:pt x="2667728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2667728" cy="2527561"/>
            </a:xfrm>
            <a:custGeom>
              <a:avLst/>
              <a:gdLst/>
              <a:ahLst/>
              <a:cxnLst/>
              <a:rect l="l" t="t" r="r" b="b"/>
              <a:pathLst>
                <a:path w="2667728" h="2527561">
                  <a:moveTo>
                    <a:pt x="0" y="2425961"/>
                  </a:moveTo>
                  <a:lnTo>
                    <a:pt x="2667728" y="2425961"/>
                  </a:lnTo>
                  <a:lnTo>
                    <a:pt x="2540728" y="2527561"/>
                  </a:lnTo>
                  <a:cubicBezTo>
                    <a:pt x="2540728" y="2527561"/>
                    <a:pt x="1550128" y="2451361"/>
                    <a:pt x="1448528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667728" y="0"/>
                  </a:lnTo>
                  <a:lnTo>
                    <a:pt x="2667728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655028" y="2413261"/>
                  </a:lnTo>
                  <a:lnTo>
                    <a:pt x="2655028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2667728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 physical </a:t>
              </a:r>
              <a:r>
                <a:rPr lang="en-US" sz="1350" u="sng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HUB</a:t>
              </a: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again!!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might be good idea with someone to help nurture all the projects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8788417" y="7889119"/>
            <a:ext cx="1828800" cy="1524000"/>
            <a:chOff x="0" y="0"/>
            <a:chExt cx="2438400" cy="2032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ZW/CE WhatsApp group is useful for communication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741042" y="7822444"/>
            <a:ext cx="1828800" cy="1524000"/>
            <a:chOff x="0" y="0"/>
            <a:chExt cx="2438400" cy="2032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Can we make it easier to ask for help OR offer support? 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315702" y="5745798"/>
            <a:ext cx="1828800" cy="1895671"/>
            <a:chOff x="0" y="0"/>
            <a:chExt cx="2438400" cy="252756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438400" cy="2425961"/>
            </a:xfrm>
            <a:custGeom>
              <a:avLst/>
              <a:gdLst/>
              <a:ahLst/>
              <a:cxnLst/>
              <a:rect l="l" t="t" r="r" b="b"/>
              <a:pathLst>
                <a:path w="2438400" h="2425961">
                  <a:moveTo>
                    <a:pt x="0" y="0"/>
                  </a:moveTo>
                  <a:lnTo>
                    <a:pt x="2438400" y="0"/>
                  </a:lnTo>
                  <a:lnTo>
                    <a:pt x="2438400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2438400" cy="2527561"/>
            </a:xfrm>
            <a:custGeom>
              <a:avLst/>
              <a:gdLst/>
              <a:ahLst/>
              <a:cxnLst/>
              <a:rect l="l" t="t" r="r" b="b"/>
              <a:pathLst>
                <a:path w="2438400" h="2527561">
                  <a:moveTo>
                    <a:pt x="0" y="2425961"/>
                  </a:moveTo>
                  <a:lnTo>
                    <a:pt x="2438400" y="2425961"/>
                  </a:lnTo>
                  <a:lnTo>
                    <a:pt x="2311400" y="2527561"/>
                  </a:lnTo>
                  <a:cubicBezTo>
                    <a:pt x="2311400" y="2527561"/>
                    <a:pt x="1320800" y="2451361"/>
                    <a:pt x="1219200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425700" y="24132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2438400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Name: ZWNW may need to include a strapline that connects with other work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034463" y="1923135"/>
            <a:ext cx="1828800" cy="1848765"/>
            <a:chOff x="0" y="0"/>
            <a:chExt cx="2438400" cy="219736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Name: Zero waste north west is a good umbrella term for lots of campaigns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51737" y="5497222"/>
            <a:ext cx="3148197" cy="2392821"/>
            <a:chOff x="0" y="-142428"/>
            <a:chExt cx="4197595" cy="3190428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4197595" cy="2946400"/>
            </a:xfrm>
            <a:custGeom>
              <a:avLst/>
              <a:gdLst/>
              <a:ahLst/>
              <a:cxnLst/>
              <a:rect l="l" t="t" r="r" b="b"/>
              <a:pathLst>
                <a:path w="4197595" h="2946400">
                  <a:moveTo>
                    <a:pt x="0" y="0"/>
                  </a:moveTo>
                  <a:lnTo>
                    <a:pt x="4197595" y="0"/>
                  </a:lnTo>
                  <a:lnTo>
                    <a:pt x="4197595" y="2946400"/>
                  </a:lnTo>
                  <a:lnTo>
                    <a:pt x="0" y="2946400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0" y="0"/>
              <a:ext cx="4197595" cy="3048000"/>
            </a:xfrm>
            <a:custGeom>
              <a:avLst/>
              <a:gdLst/>
              <a:ahLst/>
              <a:cxnLst/>
              <a:rect l="l" t="t" r="r" b="b"/>
              <a:pathLst>
                <a:path w="4197595" h="3048000">
                  <a:moveTo>
                    <a:pt x="0" y="2946400"/>
                  </a:moveTo>
                  <a:lnTo>
                    <a:pt x="4197595" y="2946400"/>
                  </a:lnTo>
                  <a:lnTo>
                    <a:pt x="4070595" y="3048000"/>
                  </a:lnTo>
                  <a:cubicBezTo>
                    <a:pt x="4070595" y="3048000"/>
                    <a:pt x="3079995" y="2971800"/>
                    <a:pt x="2978395" y="2971800"/>
                  </a:cubicBezTo>
                  <a:lnTo>
                    <a:pt x="1219200" y="2971800"/>
                  </a:lnTo>
                  <a:cubicBezTo>
                    <a:pt x="1117600" y="2971800"/>
                    <a:pt x="127000" y="3048000"/>
                    <a:pt x="127000" y="3048000"/>
                  </a:cubicBezTo>
                  <a:lnTo>
                    <a:pt x="0" y="2946400"/>
                  </a:lnTo>
                  <a:lnTo>
                    <a:pt x="0" y="0"/>
                  </a:lnTo>
                  <a:lnTo>
                    <a:pt x="4197595" y="0"/>
                  </a:lnTo>
                  <a:lnTo>
                    <a:pt x="4197595" y="2946400"/>
                  </a:lnTo>
                  <a:lnTo>
                    <a:pt x="12700" y="2946400"/>
                  </a:lnTo>
                  <a:lnTo>
                    <a:pt x="12700" y="2933700"/>
                  </a:lnTo>
                  <a:lnTo>
                    <a:pt x="4184895" y="2933700"/>
                  </a:lnTo>
                  <a:lnTo>
                    <a:pt x="4184895" y="12700"/>
                  </a:lnTo>
                  <a:lnTo>
                    <a:pt x="12700" y="12700"/>
                  </a:lnTo>
                  <a:lnTo>
                    <a:pt x="12700" y="2946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142428"/>
              <a:ext cx="4197595" cy="2974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ZWNW focus - definitely still relevant. Great to hear about work Maeve is doing with council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? about council using toy’s + life cycle’s metrics 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ZW focus push of wider climate action / environment work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121971" y="7485892"/>
            <a:ext cx="2287760" cy="2390971"/>
            <a:chOff x="0" y="0"/>
            <a:chExt cx="3050347" cy="3187961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050347" cy="3086361"/>
            </a:xfrm>
            <a:custGeom>
              <a:avLst/>
              <a:gdLst/>
              <a:ahLst/>
              <a:cxnLst/>
              <a:rect l="l" t="t" r="r" b="b"/>
              <a:pathLst>
                <a:path w="3050347" h="3086361">
                  <a:moveTo>
                    <a:pt x="0" y="0"/>
                  </a:moveTo>
                  <a:lnTo>
                    <a:pt x="3050347" y="0"/>
                  </a:lnTo>
                  <a:lnTo>
                    <a:pt x="3050347" y="3086361"/>
                  </a:lnTo>
                  <a:lnTo>
                    <a:pt x="0" y="3086361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0"/>
              <a:ext cx="3050347" cy="3187961"/>
            </a:xfrm>
            <a:custGeom>
              <a:avLst/>
              <a:gdLst/>
              <a:ahLst/>
              <a:cxnLst/>
              <a:rect l="l" t="t" r="r" b="b"/>
              <a:pathLst>
                <a:path w="3050347" h="3187961">
                  <a:moveTo>
                    <a:pt x="0" y="3086361"/>
                  </a:moveTo>
                  <a:lnTo>
                    <a:pt x="3050347" y="3086361"/>
                  </a:lnTo>
                  <a:lnTo>
                    <a:pt x="2923347" y="3187961"/>
                  </a:lnTo>
                  <a:cubicBezTo>
                    <a:pt x="2923347" y="3187961"/>
                    <a:pt x="1932747" y="3111761"/>
                    <a:pt x="1831147" y="3111761"/>
                  </a:cubicBezTo>
                  <a:lnTo>
                    <a:pt x="1219200" y="3111761"/>
                  </a:lnTo>
                  <a:cubicBezTo>
                    <a:pt x="1117600" y="3111761"/>
                    <a:pt x="127000" y="3187961"/>
                    <a:pt x="127000" y="3187961"/>
                  </a:cubicBezTo>
                  <a:lnTo>
                    <a:pt x="0" y="3086361"/>
                  </a:lnTo>
                  <a:lnTo>
                    <a:pt x="0" y="0"/>
                  </a:lnTo>
                  <a:lnTo>
                    <a:pt x="3050347" y="0"/>
                  </a:lnTo>
                  <a:lnTo>
                    <a:pt x="3050347" y="3086361"/>
                  </a:lnTo>
                  <a:lnTo>
                    <a:pt x="12700" y="3086361"/>
                  </a:lnTo>
                  <a:lnTo>
                    <a:pt x="12700" y="3073661"/>
                  </a:lnTo>
                  <a:lnTo>
                    <a:pt x="3037647" y="3073661"/>
                  </a:lnTo>
                  <a:lnTo>
                    <a:pt x="3037647" y="12700"/>
                  </a:lnTo>
                  <a:lnTo>
                    <a:pt x="12700" y="12700"/>
                  </a:lnTo>
                  <a:lnTo>
                    <a:pt x="12700" y="30863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3050347" cy="31149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Shift/Change - Name the place we are in now where ZW is part of our focus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Deliberate work on keeping connections, supporting &amp; learning from each other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075262" y="7822444"/>
            <a:ext cx="2286000" cy="2390971"/>
            <a:chOff x="0" y="0"/>
            <a:chExt cx="3048000" cy="3187961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048000" cy="3086361"/>
            </a:xfrm>
            <a:custGeom>
              <a:avLst/>
              <a:gdLst/>
              <a:ahLst/>
              <a:cxnLst/>
              <a:rect l="l" t="t" r="r" b="b"/>
              <a:pathLst>
                <a:path w="3048000" h="3086361">
                  <a:moveTo>
                    <a:pt x="0" y="0"/>
                  </a:moveTo>
                  <a:lnTo>
                    <a:pt x="3048000" y="0"/>
                  </a:lnTo>
                  <a:lnTo>
                    <a:pt x="3048000" y="3086361"/>
                  </a:lnTo>
                  <a:lnTo>
                    <a:pt x="0" y="3086361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48" name="Freeform 48"/>
            <p:cNvSpPr/>
            <p:nvPr/>
          </p:nvSpPr>
          <p:spPr>
            <a:xfrm>
              <a:off x="0" y="0"/>
              <a:ext cx="3048000" cy="3187961"/>
            </a:xfrm>
            <a:custGeom>
              <a:avLst/>
              <a:gdLst/>
              <a:ahLst/>
              <a:cxnLst/>
              <a:rect l="l" t="t" r="r" b="b"/>
              <a:pathLst>
                <a:path w="3048000" h="3187961">
                  <a:moveTo>
                    <a:pt x="0" y="3086361"/>
                  </a:moveTo>
                  <a:lnTo>
                    <a:pt x="3048000" y="3086361"/>
                  </a:lnTo>
                  <a:lnTo>
                    <a:pt x="2921000" y="3187961"/>
                  </a:lnTo>
                  <a:cubicBezTo>
                    <a:pt x="2921000" y="3187961"/>
                    <a:pt x="1930400" y="3111761"/>
                    <a:pt x="1828800" y="3111761"/>
                  </a:cubicBezTo>
                  <a:lnTo>
                    <a:pt x="1219200" y="3111761"/>
                  </a:lnTo>
                  <a:cubicBezTo>
                    <a:pt x="1117600" y="3111761"/>
                    <a:pt x="127000" y="3187961"/>
                    <a:pt x="127000" y="3187961"/>
                  </a:cubicBezTo>
                  <a:lnTo>
                    <a:pt x="0" y="3086361"/>
                  </a:lnTo>
                  <a:lnTo>
                    <a:pt x="0" y="0"/>
                  </a:lnTo>
                  <a:lnTo>
                    <a:pt x="3048000" y="0"/>
                  </a:lnTo>
                  <a:lnTo>
                    <a:pt x="3048000" y="3086361"/>
                  </a:lnTo>
                  <a:lnTo>
                    <a:pt x="12700" y="3086361"/>
                  </a:lnTo>
                  <a:lnTo>
                    <a:pt x="12700" y="3073661"/>
                  </a:lnTo>
                  <a:lnTo>
                    <a:pt x="3035300" y="3073661"/>
                  </a:lnTo>
                  <a:lnTo>
                    <a:pt x="3035300" y="12700"/>
                  </a:lnTo>
                  <a:lnTo>
                    <a:pt x="12700" y="12700"/>
                  </a:lnTo>
                  <a:lnTo>
                    <a:pt x="12700" y="30863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0" y="-28575"/>
              <a:ext cx="3048000" cy="31149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call of Nature “water is life”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than </a:t>
              </a:r>
              <a:r>
                <a:rPr lang="en-US" sz="135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corporatey</a:t>
              </a: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speak? 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“Zero” </a:t>
              </a:r>
              <a:r>
                <a:rPr lang="en-US" sz="135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</a:t>
              </a: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have an issue with “net zero” 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love the logo 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wide umbrella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3876456" y="5621973"/>
            <a:ext cx="1828800" cy="1524000"/>
            <a:chOff x="0" y="0"/>
            <a:chExt cx="2438400" cy="20320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Most projects are very focused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Young fresh energy + ideas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3038256" y="3099336"/>
            <a:ext cx="2286000" cy="2390971"/>
            <a:chOff x="0" y="0"/>
            <a:chExt cx="3048000" cy="3187961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3048000" cy="3086361"/>
            </a:xfrm>
            <a:custGeom>
              <a:avLst/>
              <a:gdLst/>
              <a:ahLst/>
              <a:cxnLst/>
              <a:rect l="l" t="t" r="r" b="b"/>
              <a:pathLst>
                <a:path w="3048000" h="3086361">
                  <a:moveTo>
                    <a:pt x="0" y="0"/>
                  </a:moveTo>
                  <a:lnTo>
                    <a:pt x="3048000" y="0"/>
                  </a:lnTo>
                  <a:lnTo>
                    <a:pt x="3048000" y="3086361"/>
                  </a:lnTo>
                  <a:lnTo>
                    <a:pt x="0" y="3086361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0" y="0"/>
              <a:ext cx="3048000" cy="3187961"/>
            </a:xfrm>
            <a:custGeom>
              <a:avLst/>
              <a:gdLst/>
              <a:ahLst/>
              <a:cxnLst/>
              <a:rect l="l" t="t" r="r" b="b"/>
              <a:pathLst>
                <a:path w="3048000" h="3187961">
                  <a:moveTo>
                    <a:pt x="0" y="3086361"/>
                  </a:moveTo>
                  <a:lnTo>
                    <a:pt x="3048000" y="3086361"/>
                  </a:lnTo>
                  <a:lnTo>
                    <a:pt x="2921000" y="3187961"/>
                  </a:lnTo>
                  <a:cubicBezTo>
                    <a:pt x="2921000" y="3187961"/>
                    <a:pt x="1930400" y="3111761"/>
                    <a:pt x="1828800" y="3111761"/>
                  </a:cubicBezTo>
                  <a:lnTo>
                    <a:pt x="1219200" y="3111761"/>
                  </a:lnTo>
                  <a:cubicBezTo>
                    <a:pt x="1117600" y="3111761"/>
                    <a:pt x="127000" y="3187961"/>
                    <a:pt x="127000" y="3187961"/>
                  </a:cubicBezTo>
                  <a:lnTo>
                    <a:pt x="0" y="3086361"/>
                  </a:lnTo>
                  <a:lnTo>
                    <a:pt x="0" y="0"/>
                  </a:lnTo>
                  <a:lnTo>
                    <a:pt x="3048000" y="0"/>
                  </a:lnTo>
                  <a:lnTo>
                    <a:pt x="3048000" y="3086361"/>
                  </a:lnTo>
                  <a:lnTo>
                    <a:pt x="12700" y="3086361"/>
                  </a:lnTo>
                  <a:lnTo>
                    <a:pt x="12700" y="3073661"/>
                  </a:lnTo>
                  <a:lnTo>
                    <a:pt x="3035300" y="3073661"/>
                  </a:lnTo>
                  <a:lnTo>
                    <a:pt x="3035300" y="12700"/>
                  </a:lnTo>
                  <a:lnTo>
                    <a:pt x="12700" y="12700"/>
                  </a:lnTo>
                  <a:lnTo>
                    <a:pt x="12700" y="30863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0" y="-28575"/>
              <a:ext cx="3048000" cy="31149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Would a shift in focus from fighting the ‘higher powers’ towards more achievable + less overwhelming projects help people to feel engaged?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6000531" y="5621973"/>
            <a:ext cx="2020107" cy="2143321"/>
            <a:chOff x="0" y="0"/>
            <a:chExt cx="2693477" cy="2857761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2693477" cy="2756161"/>
            </a:xfrm>
            <a:custGeom>
              <a:avLst/>
              <a:gdLst/>
              <a:ahLst/>
              <a:cxnLst/>
              <a:rect l="l" t="t" r="r" b="b"/>
              <a:pathLst>
                <a:path w="2693477" h="2756161">
                  <a:moveTo>
                    <a:pt x="0" y="0"/>
                  </a:moveTo>
                  <a:lnTo>
                    <a:pt x="2693477" y="0"/>
                  </a:lnTo>
                  <a:lnTo>
                    <a:pt x="2693477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0" y="0"/>
              <a:ext cx="2693477" cy="2857761"/>
            </a:xfrm>
            <a:custGeom>
              <a:avLst/>
              <a:gdLst/>
              <a:ahLst/>
              <a:cxnLst/>
              <a:rect l="l" t="t" r="r" b="b"/>
              <a:pathLst>
                <a:path w="2693477" h="2857761">
                  <a:moveTo>
                    <a:pt x="0" y="2756161"/>
                  </a:moveTo>
                  <a:lnTo>
                    <a:pt x="2693477" y="2756161"/>
                  </a:lnTo>
                  <a:lnTo>
                    <a:pt x="2566477" y="2857761"/>
                  </a:lnTo>
                  <a:cubicBezTo>
                    <a:pt x="2566477" y="2857761"/>
                    <a:pt x="1575877" y="2781561"/>
                    <a:pt x="1474277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2693477" y="0"/>
                  </a:lnTo>
                  <a:lnTo>
                    <a:pt x="2693477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2680777" y="2743461"/>
                  </a:lnTo>
                  <a:lnTo>
                    <a:pt x="2680777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-28575"/>
              <a:ext cx="2693477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ZWNW wide umbrella rather than a single focus. More general environmental issues rather than waste issues alone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6765769" y="2337336"/>
            <a:ext cx="2198463" cy="2162371"/>
            <a:chOff x="0" y="0"/>
            <a:chExt cx="2931284" cy="25527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931284" cy="2451100"/>
            </a:xfrm>
            <a:custGeom>
              <a:avLst/>
              <a:gdLst/>
              <a:ahLst/>
              <a:cxnLst/>
              <a:rect l="l" t="t" r="r" b="b"/>
              <a:pathLst>
                <a:path w="2931284" h="2451100">
                  <a:moveTo>
                    <a:pt x="0" y="0"/>
                  </a:moveTo>
                  <a:lnTo>
                    <a:pt x="2931284" y="0"/>
                  </a:lnTo>
                  <a:lnTo>
                    <a:pt x="2931284" y="2451100"/>
                  </a:lnTo>
                  <a:lnTo>
                    <a:pt x="0" y="2451100"/>
                  </a:lnTo>
                  <a:close/>
                </a:path>
              </a:pathLst>
            </a:custGeom>
            <a:solidFill>
              <a:srgbClr val="A6CFF4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0" y="0"/>
              <a:ext cx="2931284" cy="2552700"/>
            </a:xfrm>
            <a:custGeom>
              <a:avLst/>
              <a:gdLst/>
              <a:ahLst/>
              <a:cxnLst/>
              <a:rect l="l" t="t" r="r" b="b"/>
              <a:pathLst>
                <a:path w="2931284" h="2552700">
                  <a:moveTo>
                    <a:pt x="0" y="2451100"/>
                  </a:moveTo>
                  <a:lnTo>
                    <a:pt x="2931284" y="2451100"/>
                  </a:lnTo>
                  <a:lnTo>
                    <a:pt x="2804284" y="2552700"/>
                  </a:lnTo>
                  <a:cubicBezTo>
                    <a:pt x="2804284" y="2552700"/>
                    <a:pt x="1813684" y="2476500"/>
                    <a:pt x="1712084" y="2476500"/>
                  </a:cubicBezTo>
                  <a:lnTo>
                    <a:pt x="1219200" y="2476500"/>
                  </a:lnTo>
                  <a:cubicBezTo>
                    <a:pt x="1117600" y="2476500"/>
                    <a:pt x="127000" y="2552700"/>
                    <a:pt x="127000" y="2552700"/>
                  </a:cubicBezTo>
                  <a:lnTo>
                    <a:pt x="0" y="2451100"/>
                  </a:lnTo>
                  <a:lnTo>
                    <a:pt x="0" y="0"/>
                  </a:lnTo>
                  <a:lnTo>
                    <a:pt x="2931284" y="0"/>
                  </a:lnTo>
                  <a:lnTo>
                    <a:pt x="2931284" y="2451100"/>
                  </a:lnTo>
                  <a:lnTo>
                    <a:pt x="12700" y="2451100"/>
                  </a:lnTo>
                  <a:lnTo>
                    <a:pt x="12700" y="2438400"/>
                  </a:lnTo>
                  <a:lnTo>
                    <a:pt x="2918584" y="2438400"/>
                  </a:lnTo>
                  <a:lnTo>
                    <a:pt x="2918584" y="12700"/>
                  </a:lnTo>
                  <a:lnTo>
                    <a:pt x="12700" y="12700"/>
                  </a:lnTo>
                  <a:lnTo>
                    <a:pt x="12700" y="24511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0" y="-28575"/>
              <a:ext cx="2931284" cy="24796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We are still in a waste crisis - all projects still relevant to circular economy + ZW (waste of resource / energy / people)</a:t>
              </a:r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6571001" y="4637702"/>
            <a:ext cx="5145997" cy="8093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 dirty="0">
                <a:solidFill>
                  <a:srgbClr val="000000"/>
                </a:solidFill>
                <a:latin typeface="Bell MT" panose="02020503060305020303" pitchFamily="18" charset="0"/>
                <a:ea typeface="The Seasons"/>
                <a:cs typeface="The Seasons"/>
                <a:sym typeface="The Seasons"/>
              </a:rPr>
              <a:t>Focus &amp; Relevance</a:t>
            </a:r>
          </a:p>
        </p:txBody>
      </p:sp>
      <p:grpSp>
        <p:nvGrpSpPr>
          <p:cNvPr id="67" name="Group 67"/>
          <p:cNvGrpSpPr/>
          <p:nvPr/>
        </p:nvGrpSpPr>
        <p:grpSpPr>
          <a:xfrm>
            <a:off x="9031046" y="2927886"/>
            <a:ext cx="2094154" cy="1903587"/>
            <a:chOff x="0" y="0"/>
            <a:chExt cx="2792205" cy="2197361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2792205" cy="2095761"/>
            </a:xfrm>
            <a:custGeom>
              <a:avLst/>
              <a:gdLst/>
              <a:ahLst/>
              <a:cxnLst/>
              <a:rect l="l" t="t" r="r" b="b"/>
              <a:pathLst>
                <a:path w="2792205" h="2095761">
                  <a:moveTo>
                    <a:pt x="0" y="0"/>
                  </a:moveTo>
                  <a:lnTo>
                    <a:pt x="2792205" y="0"/>
                  </a:lnTo>
                  <a:lnTo>
                    <a:pt x="2792205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A6CFF4"/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0" y="0"/>
              <a:ext cx="2792205" cy="2197361"/>
            </a:xfrm>
            <a:custGeom>
              <a:avLst/>
              <a:gdLst/>
              <a:ahLst/>
              <a:cxnLst/>
              <a:rect l="l" t="t" r="r" b="b"/>
              <a:pathLst>
                <a:path w="2792205" h="2197361">
                  <a:moveTo>
                    <a:pt x="0" y="2095761"/>
                  </a:moveTo>
                  <a:lnTo>
                    <a:pt x="2792205" y="2095761"/>
                  </a:lnTo>
                  <a:lnTo>
                    <a:pt x="2665205" y="2197361"/>
                  </a:lnTo>
                  <a:cubicBezTo>
                    <a:pt x="2665205" y="2197361"/>
                    <a:pt x="1674605" y="2121161"/>
                    <a:pt x="1573005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792205" y="0"/>
                  </a:lnTo>
                  <a:lnTo>
                    <a:pt x="2792205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779505" y="2083061"/>
                  </a:lnTo>
                  <a:lnTo>
                    <a:pt x="2779505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0" name="TextBox 70"/>
            <p:cNvSpPr txBox="1"/>
            <p:nvPr/>
          </p:nvSpPr>
          <p:spPr>
            <a:xfrm>
              <a:off x="0" y="-28575"/>
              <a:ext cx="2792205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Does ZWNW have a current focus? Not one focus but all projects do focus on circular economy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3089669" y="70190"/>
            <a:ext cx="2415966" cy="1886144"/>
            <a:chOff x="0" y="0"/>
            <a:chExt cx="3221288" cy="2197361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3221288" cy="2095761"/>
            </a:xfrm>
            <a:custGeom>
              <a:avLst/>
              <a:gdLst/>
              <a:ahLst/>
              <a:cxnLst/>
              <a:rect l="l" t="t" r="r" b="b"/>
              <a:pathLst>
                <a:path w="3221288" h="2095761">
                  <a:moveTo>
                    <a:pt x="0" y="0"/>
                  </a:moveTo>
                  <a:lnTo>
                    <a:pt x="3221288" y="0"/>
                  </a:lnTo>
                  <a:lnTo>
                    <a:pt x="3221288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0" y="0"/>
              <a:ext cx="3221288" cy="2197361"/>
            </a:xfrm>
            <a:custGeom>
              <a:avLst/>
              <a:gdLst/>
              <a:ahLst/>
              <a:cxnLst/>
              <a:rect l="l" t="t" r="r" b="b"/>
              <a:pathLst>
                <a:path w="3221288" h="2197361">
                  <a:moveTo>
                    <a:pt x="0" y="2095761"/>
                  </a:moveTo>
                  <a:lnTo>
                    <a:pt x="3221288" y="2095761"/>
                  </a:lnTo>
                  <a:lnTo>
                    <a:pt x="3094288" y="2197361"/>
                  </a:lnTo>
                  <a:cubicBezTo>
                    <a:pt x="3094288" y="2197361"/>
                    <a:pt x="2103688" y="2121161"/>
                    <a:pt x="2002088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3221288" y="0"/>
                  </a:lnTo>
                  <a:lnTo>
                    <a:pt x="3221288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3208588" y="2083061"/>
                  </a:lnTo>
                  <a:lnTo>
                    <a:pt x="3208588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4" name="TextBox 74"/>
            <p:cNvSpPr txBox="1"/>
            <p:nvPr/>
          </p:nvSpPr>
          <p:spPr>
            <a:xfrm>
              <a:off x="0" y="-28575"/>
              <a:ext cx="3221288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They are very important focuses that are present in our community, and those needs are being met by our efforts</a:t>
              </a:r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5657144" y="38100"/>
            <a:ext cx="2828408" cy="1924965"/>
            <a:chOff x="0" y="0"/>
            <a:chExt cx="3771210" cy="2566621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3771210" cy="2465020"/>
            </a:xfrm>
            <a:custGeom>
              <a:avLst/>
              <a:gdLst/>
              <a:ahLst/>
              <a:cxnLst/>
              <a:rect l="l" t="t" r="r" b="b"/>
              <a:pathLst>
                <a:path w="3771210" h="2465020">
                  <a:moveTo>
                    <a:pt x="0" y="0"/>
                  </a:moveTo>
                  <a:lnTo>
                    <a:pt x="3771210" y="0"/>
                  </a:lnTo>
                  <a:lnTo>
                    <a:pt x="3771210" y="2465020"/>
                  </a:lnTo>
                  <a:lnTo>
                    <a:pt x="0" y="2465020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0" y="0"/>
              <a:ext cx="3771210" cy="2566620"/>
            </a:xfrm>
            <a:custGeom>
              <a:avLst/>
              <a:gdLst/>
              <a:ahLst/>
              <a:cxnLst/>
              <a:rect l="l" t="t" r="r" b="b"/>
              <a:pathLst>
                <a:path w="3771210" h="2566620">
                  <a:moveTo>
                    <a:pt x="0" y="2465020"/>
                  </a:moveTo>
                  <a:lnTo>
                    <a:pt x="3771210" y="2465020"/>
                  </a:lnTo>
                  <a:lnTo>
                    <a:pt x="3644210" y="2566620"/>
                  </a:lnTo>
                  <a:cubicBezTo>
                    <a:pt x="3644210" y="2566620"/>
                    <a:pt x="2653610" y="2490420"/>
                    <a:pt x="2552010" y="2490420"/>
                  </a:cubicBezTo>
                  <a:lnTo>
                    <a:pt x="1219200" y="2490420"/>
                  </a:lnTo>
                  <a:cubicBezTo>
                    <a:pt x="1117600" y="2490420"/>
                    <a:pt x="127000" y="2566620"/>
                    <a:pt x="127000" y="2566620"/>
                  </a:cubicBezTo>
                  <a:lnTo>
                    <a:pt x="0" y="2465020"/>
                  </a:lnTo>
                  <a:lnTo>
                    <a:pt x="0" y="0"/>
                  </a:lnTo>
                  <a:lnTo>
                    <a:pt x="3771210" y="0"/>
                  </a:lnTo>
                  <a:lnTo>
                    <a:pt x="3771210" y="2465020"/>
                  </a:lnTo>
                  <a:lnTo>
                    <a:pt x="12700" y="2465020"/>
                  </a:lnTo>
                  <a:lnTo>
                    <a:pt x="12700" y="2452320"/>
                  </a:lnTo>
                  <a:lnTo>
                    <a:pt x="3758510" y="2452320"/>
                  </a:lnTo>
                  <a:lnTo>
                    <a:pt x="3758510" y="12700"/>
                  </a:lnTo>
                  <a:lnTo>
                    <a:pt x="12700" y="12700"/>
                  </a:lnTo>
                  <a:lnTo>
                    <a:pt x="12700" y="246502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8" name="TextBox 78"/>
            <p:cNvSpPr txBox="1"/>
            <p:nvPr/>
          </p:nvSpPr>
          <p:spPr>
            <a:xfrm>
              <a:off x="0" y="-28575"/>
              <a:ext cx="3771210" cy="249359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Being new to the community, I feel as though more information for trend setters and </a:t>
              </a:r>
              <a:r>
                <a:rPr lang="en-US" sz="135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influencial</a:t>
              </a: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community members to listen in, maybe through public journals</a:t>
              </a:r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10358120" y="1028700"/>
            <a:ext cx="1828800" cy="1524000"/>
            <a:chOff x="0" y="0"/>
            <a:chExt cx="2438400" cy="203200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2" name="TextBox 82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Membership events</a:t>
              </a:r>
            </a:p>
            <a:p>
              <a:pPr algn="l">
                <a:lnSpc>
                  <a:spcPts val="1960"/>
                </a:lnSpc>
              </a:pPr>
              <a:endParaRPr lang="en-US" sz="135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Kay and </a:t>
              </a:r>
              <a:r>
                <a:rPr lang="en-US" sz="135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Krisine</a:t>
              </a:r>
              <a:endParaRPr lang="en-US" sz="135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10314352" y="5993448"/>
            <a:ext cx="2000796" cy="1847741"/>
            <a:chOff x="0" y="0"/>
            <a:chExt cx="2438400" cy="2197361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6" name="TextBox 86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Very wide focus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 little disconnected sometimes between projects</a:t>
              </a:r>
            </a:p>
          </p:txBody>
        </p:sp>
      </p:grpSp>
      <p:grpSp>
        <p:nvGrpSpPr>
          <p:cNvPr id="87" name="Group 87"/>
          <p:cNvGrpSpPr/>
          <p:nvPr/>
        </p:nvGrpSpPr>
        <p:grpSpPr>
          <a:xfrm>
            <a:off x="11996407" y="4761010"/>
            <a:ext cx="1828800" cy="1525465"/>
            <a:chOff x="0" y="0"/>
            <a:chExt cx="2438400" cy="2033953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2438400" cy="1932353"/>
            </a:xfrm>
            <a:custGeom>
              <a:avLst/>
              <a:gdLst/>
              <a:ahLst/>
              <a:cxnLst/>
              <a:rect l="l" t="t" r="r" b="b"/>
              <a:pathLst>
                <a:path w="2438400" h="1932353">
                  <a:moveTo>
                    <a:pt x="0" y="0"/>
                  </a:moveTo>
                  <a:lnTo>
                    <a:pt x="2438400" y="0"/>
                  </a:lnTo>
                  <a:lnTo>
                    <a:pt x="2438400" y="1932353"/>
                  </a:lnTo>
                  <a:lnTo>
                    <a:pt x="0" y="1932353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89" name="Freeform 89"/>
            <p:cNvSpPr/>
            <p:nvPr/>
          </p:nvSpPr>
          <p:spPr>
            <a:xfrm>
              <a:off x="0" y="0"/>
              <a:ext cx="2438400" cy="2033953"/>
            </a:xfrm>
            <a:custGeom>
              <a:avLst/>
              <a:gdLst/>
              <a:ahLst/>
              <a:cxnLst/>
              <a:rect l="l" t="t" r="r" b="b"/>
              <a:pathLst>
                <a:path w="2438400" h="2033953">
                  <a:moveTo>
                    <a:pt x="0" y="1932353"/>
                  </a:moveTo>
                  <a:lnTo>
                    <a:pt x="2438400" y="1932353"/>
                  </a:lnTo>
                  <a:lnTo>
                    <a:pt x="2311400" y="2033953"/>
                  </a:lnTo>
                  <a:cubicBezTo>
                    <a:pt x="2311400" y="2033953"/>
                    <a:pt x="1320800" y="1957753"/>
                    <a:pt x="1219200" y="1957753"/>
                  </a:cubicBezTo>
                  <a:lnTo>
                    <a:pt x="1219200" y="1957753"/>
                  </a:lnTo>
                  <a:cubicBezTo>
                    <a:pt x="1117600" y="1957753"/>
                    <a:pt x="127000" y="2033953"/>
                    <a:pt x="127000" y="2033953"/>
                  </a:cubicBezTo>
                  <a:lnTo>
                    <a:pt x="0" y="1932353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2353"/>
                  </a:lnTo>
                  <a:lnTo>
                    <a:pt x="12700" y="1932353"/>
                  </a:lnTo>
                  <a:lnTo>
                    <a:pt x="12700" y="1919653"/>
                  </a:lnTo>
                  <a:lnTo>
                    <a:pt x="2425700" y="1919653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2353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0" name="TextBox 90"/>
            <p:cNvSpPr txBox="1"/>
            <p:nvPr/>
          </p:nvSpPr>
          <p:spPr>
            <a:xfrm>
              <a:off x="0" y="-28575"/>
              <a:ext cx="2438400" cy="1960928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Will always be relevant as long as these issues prevail</a:t>
              </a: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15844520" y="5013861"/>
            <a:ext cx="1828800" cy="1525465"/>
            <a:chOff x="0" y="0"/>
            <a:chExt cx="2438400" cy="2033953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2438400" cy="1932353"/>
            </a:xfrm>
            <a:custGeom>
              <a:avLst/>
              <a:gdLst/>
              <a:ahLst/>
              <a:cxnLst/>
              <a:rect l="l" t="t" r="r" b="b"/>
              <a:pathLst>
                <a:path w="2438400" h="1932353">
                  <a:moveTo>
                    <a:pt x="0" y="0"/>
                  </a:moveTo>
                  <a:lnTo>
                    <a:pt x="2438400" y="0"/>
                  </a:lnTo>
                  <a:lnTo>
                    <a:pt x="2438400" y="1932353"/>
                  </a:lnTo>
                  <a:lnTo>
                    <a:pt x="0" y="1932353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93" name="Freeform 93"/>
            <p:cNvSpPr/>
            <p:nvPr/>
          </p:nvSpPr>
          <p:spPr>
            <a:xfrm>
              <a:off x="0" y="0"/>
              <a:ext cx="2438400" cy="2033953"/>
            </a:xfrm>
            <a:custGeom>
              <a:avLst/>
              <a:gdLst/>
              <a:ahLst/>
              <a:cxnLst/>
              <a:rect l="l" t="t" r="r" b="b"/>
              <a:pathLst>
                <a:path w="2438400" h="2033953">
                  <a:moveTo>
                    <a:pt x="0" y="1932353"/>
                  </a:moveTo>
                  <a:lnTo>
                    <a:pt x="2438400" y="1932353"/>
                  </a:lnTo>
                  <a:lnTo>
                    <a:pt x="2311400" y="2033953"/>
                  </a:lnTo>
                  <a:cubicBezTo>
                    <a:pt x="2311400" y="2033953"/>
                    <a:pt x="1320800" y="1957753"/>
                    <a:pt x="1219200" y="1957753"/>
                  </a:cubicBezTo>
                  <a:lnTo>
                    <a:pt x="1219200" y="1957753"/>
                  </a:lnTo>
                  <a:cubicBezTo>
                    <a:pt x="1117600" y="1957753"/>
                    <a:pt x="127000" y="2033953"/>
                    <a:pt x="127000" y="2033953"/>
                  </a:cubicBezTo>
                  <a:lnTo>
                    <a:pt x="0" y="1932353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2353"/>
                  </a:lnTo>
                  <a:lnTo>
                    <a:pt x="12700" y="1932353"/>
                  </a:lnTo>
                  <a:lnTo>
                    <a:pt x="12700" y="1919653"/>
                  </a:lnTo>
                  <a:lnTo>
                    <a:pt x="2425700" y="1919653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2353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4" name="TextBox 94"/>
            <p:cNvSpPr txBox="1"/>
            <p:nvPr/>
          </p:nvSpPr>
          <p:spPr>
            <a:xfrm>
              <a:off x="0" y="-28575"/>
              <a:ext cx="2438400" cy="1960928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Still focused on people’s energy, respecting where it is what</a:t>
              </a:r>
            </a:p>
          </p:txBody>
        </p:sp>
      </p:grpSp>
      <p:grpSp>
        <p:nvGrpSpPr>
          <p:cNvPr id="95" name="Group 95"/>
          <p:cNvGrpSpPr/>
          <p:nvPr/>
        </p:nvGrpSpPr>
        <p:grpSpPr>
          <a:xfrm>
            <a:off x="12910807" y="8076442"/>
            <a:ext cx="1828800" cy="1648021"/>
            <a:chOff x="0" y="0"/>
            <a:chExt cx="2438400" cy="2197361"/>
          </a:xfrm>
        </p:grpSpPr>
        <p:sp>
          <p:nvSpPr>
            <p:cNvPr id="96" name="Freeform 96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8" name="TextBox 98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Involves creating a better connection with partner </a:t>
              </a:r>
              <a:r>
                <a:rPr lang="en-US" sz="135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organisations</a:t>
              </a:r>
              <a:endParaRPr lang="en-US" sz="135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13910932" y="5745798"/>
            <a:ext cx="1828800" cy="2143321"/>
            <a:chOff x="0" y="0"/>
            <a:chExt cx="2438400" cy="2857761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2438400" cy="2756161"/>
            </a:xfrm>
            <a:custGeom>
              <a:avLst/>
              <a:gdLst/>
              <a:ahLst/>
              <a:cxnLst/>
              <a:rect l="l" t="t" r="r" b="b"/>
              <a:pathLst>
                <a:path w="2438400" h="2756161">
                  <a:moveTo>
                    <a:pt x="0" y="0"/>
                  </a:moveTo>
                  <a:lnTo>
                    <a:pt x="2438400" y="0"/>
                  </a:lnTo>
                  <a:lnTo>
                    <a:pt x="2438400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0" y="0"/>
              <a:ext cx="2438400" cy="2857761"/>
            </a:xfrm>
            <a:custGeom>
              <a:avLst/>
              <a:gdLst/>
              <a:ahLst/>
              <a:cxnLst/>
              <a:rect l="l" t="t" r="r" b="b"/>
              <a:pathLst>
                <a:path w="2438400" h="2857761">
                  <a:moveTo>
                    <a:pt x="0" y="2756161"/>
                  </a:moveTo>
                  <a:lnTo>
                    <a:pt x="2438400" y="2756161"/>
                  </a:lnTo>
                  <a:lnTo>
                    <a:pt x="2311400" y="2857761"/>
                  </a:lnTo>
                  <a:cubicBezTo>
                    <a:pt x="2311400" y="2857761"/>
                    <a:pt x="1320800" y="2781561"/>
                    <a:pt x="1219200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2425700" y="27434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02" name="TextBox 102"/>
            <p:cNvSpPr txBox="1"/>
            <p:nvPr/>
          </p:nvSpPr>
          <p:spPr>
            <a:xfrm>
              <a:off x="0" y="-28575"/>
              <a:ext cx="2438400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Ask inspiring people to get involved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Reach out to a larger audience</a:t>
              </a:r>
            </a:p>
            <a:p>
              <a:pPr algn="l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Try reaching younger people</a:t>
              </a:r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15092032" y="8179032"/>
            <a:ext cx="1828800" cy="1545431"/>
            <a:chOff x="0" y="-28575"/>
            <a:chExt cx="2438400" cy="2060575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06" name="TextBox 106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Used to be more lobbying focused when Council</a:t>
              </a:r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15863557" y="6633307"/>
            <a:ext cx="1828800" cy="1524000"/>
            <a:chOff x="0" y="0"/>
            <a:chExt cx="2438400" cy="2032000"/>
          </a:xfrm>
        </p:grpSpPr>
        <p:sp>
          <p:nvSpPr>
            <p:cNvPr id="108" name="Freeform 108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10" name="TextBox 110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More “The Gathering” 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Less “blue bins” (for me)</a:t>
              </a:r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11272520" y="2770821"/>
            <a:ext cx="1828800" cy="1524000"/>
            <a:chOff x="0" y="0"/>
            <a:chExt cx="2438400" cy="20320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14" name="TextBox 114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Is ZWNW part of gathering or is gathering part of ZWNW?</a:t>
              </a:r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12186920" y="465379"/>
            <a:ext cx="1828800" cy="1567157"/>
            <a:chOff x="0" y="0"/>
            <a:chExt cx="2438400" cy="2089542"/>
          </a:xfrm>
        </p:grpSpPr>
        <p:sp>
          <p:nvSpPr>
            <p:cNvPr id="116" name="Freeform 116"/>
            <p:cNvSpPr/>
            <p:nvPr/>
          </p:nvSpPr>
          <p:spPr>
            <a:xfrm>
              <a:off x="0" y="0"/>
              <a:ext cx="2438400" cy="1987942"/>
            </a:xfrm>
            <a:custGeom>
              <a:avLst/>
              <a:gdLst/>
              <a:ahLst/>
              <a:cxnLst/>
              <a:rect l="l" t="t" r="r" b="b"/>
              <a:pathLst>
                <a:path w="2438400" h="1987942">
                  <a:moveTo>
                    <a:pt x="0" y="0"/>
                  </a:moveTo>
                  <a:lnTo>
                    <a:pt x="2438400" y="0"/>
                  </a:lnTo>
                  <a:lnTo>
                    <a:pt x="2438400" y="1987942"/>
                  </a:lnTo>
                  <a:lnTo>
                    <a:pt x="0" y="1987942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117" name="Freeform 117"/>
            <p:cNvSpPr/>
            <p:nvPr/>
          </p:nvSpPr>
          <p:spPr>
            <a:xfrm>
              <a:off x="0" y="0"/>
              <a:ext cx="2438400" cy="2089542"/>
            </a:xfrm>
            <a:custGeom>
              <a:avLst/>
              <a:gdLst/>
              <a:ahLst/>
              <a:cxnLst/>
              <a:rect l="l" t="t" r="r" b="b"/>
              <a:pathLst>
                <a:path w="2438400" h="2089542">
                  <a:moveTo>
                    <a:pt x="0" y="1987942"/>
                  </a:moveTo>
                  <a:lnTo>
                    <a:pt x="2438400" y="1987942"/>
                  </a:lnTo>
                  <a:lnTo>
                    <a:pt x="2311400" y="2089542"/>
                  </a:lnTo>
                  <a:cubicBezTo>
                    <a:pt x="2311400" y="2089542"/>
                    <a:pt x="1320800" y="2013342"/>
                    <a:pt x="1219200" y="2013342"/>
                  </a:cubicBezTo>
                  <a:lnTo>
                    <a:pt x="1219200" y="2013342"/>
                  </a:lnTo>
                  <a:cubicBezTo>
                    <a:pt x="1117600" y="2013342"/>
                    <a:pt x="127000" y="2089542"/>
                    <a:pt x="127000" y="2089542"/>
                  </a:cubicBezTo>
                  <a:lnTo>
                    <a:pt x="0" y="1987942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87942"/>
                  </a:lnTo>
                  <a:lnTo>
                    <a:pt x="12700" y="1987942"/>
                  </a:lnTo>
                  <a:lnTo>
                    <a:pt x="12700" y="1975242"/>
                  </a:lnTo>
                  <a:lnTo>
                    <a:pt x="2425700" y="1975242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87942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18" name="TextBox 118"/>
            <p:cNvSpPr txBox="1"/>
            <p:nvPr/>
          </p:nvSpPr>
          <p:spPr>
            <a:xfrm>
              <a:off x="0" y="-28575"/>
              <a:ext cx="2438400" cy="2016517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Film nights in Jim’s 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2 meet more 🙂 </a:t>
              </a:r>
            </a:p>
          </p:txBody>
        </p:sp>
      </p:grpSp>
      <p:grpSp>
        <p:nvGrpSpPr>
          <p:cNvPr id="119" name="Group 119"/>
          <p:cNvGrpSpPr/>
          <p:nvPr/>
        </p:nvGrpSpPr>
        <p:grpSpPr>
          <a:xfrm>
            <a:off x="13444220" y="1584665"/>
            <a:ext cx="2140601" cy="1524000"/>
            <a:chOff x="0" y="0"/>
            <a:chExt cx="2854135" cy="2032000"/>
          </a:xfrm>
        </p:grpSpPr>
        <p:sp>
          <p:nvSpPr>
            <p:cNvPr id="120" name="Freeform 120"/>
            <p:cNvSpPr/>
            <p:nvPr/>
          </p:nvSpPr>
          <p:spPr>
            <a:xfrm>
              <a:off x="0" y="0"/>
              <a:ext cx="2854135" cy="1930400"/>
            </a:xfrm>
            <a:custGeom>
              <a:avLst/>
              <a:gdLst/>
              <a:ahLst/>
              <a:cxnLst/>
              <a:rect l="l" t="t" r="r" b="b"/>
              <a:pathLst>
                <a:path w="2854135" h="1930400">
                  <a:moveTo>
                    <a:pt x="0" y="0"/>
                  </a:moveTo>
                  <a:lnTo>
                    <a:pt x="2854135" y="0"/>
                  </a:lnTo>
                  <a:lnTo>
                    <a:pt x="2854135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0" y="0"/>
              <a:ext cx="2854135" cy="2032000"/>
            </a:xfrm>
            <a:custGeom>
              <a:avLst/>
              <a:gdLst/>
              <a:ahLst/>
              <a:cxnLst/>
              <a:rect l="l" t="t" r="r" b="b"/>
              <a:pathLst>
                <a:path w="2854135" h="2032000">
                  <a:moveTo>
                    <a:pt x="0" y="1930400"/>
                  </a:moveTo>
                  <a:lnTo>
                    <a:pt x="2854135" y="1930400"/>
                  </a:lnTo>
                  <a:lnTo>
                    <a:pt x="2727135" y="2032000"/>
                  </a:lnTo>
                  <a:cubicBezTo>
                    <a:pt x="2727135" y="2032000"/>
                    <a:pt x="1736535" y="1955800"/>
                    <a:pt x="1634935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854135" y="0"/>
                  </a:lnTo>
                  <a:lnTo>
                    <a:pt x="2854135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841435" y="1917700"/>
                  </a:lnTo>
                  <a:lnTo>
                    <a:pt x="2841435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22" name="TextBox 122"/>
            <p:cNvSpPr txBox="1"/>
            <p:nvPr/>
          </p:nvSpPr>
          <p:spPr>
            <a:xfrm>
              <a:off x="0" y="-28575"/>
              <a:ext cx="2854135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u="sng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Data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is our impact? 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our members’ targets?</a:t>
              </a:r>
            </a:p>
          </p:txBody>
        </p:sp>
      </p:grpSp>
      <p:grpSp>
        <p:nvGrpSpPr>
          <p:cNvPr id="123" name="Group 123"/>
          <p:cNvGrpSpPr/>
          <p:nvPr/>
        </p:nvGrpSpPr>
        <p:grpSpPr>
          <a:xfrm>
            <a:off x="15430500" y="565490"/>
            <a:ext cx="2309482" cy="2143321"/>
            <a:chOff x="0" y="0"/>
            <a:chExt cx="3079310" cy="2857761"/>
          </a:xfrm>
        </p:grpSpPr>
        <p:sp>
          <p:nvSpPr>
            <p:cNvPr id="124" name="Freeform 124"/>
            <p:cNvSpPr/>
            <p:nvPr/>
          </p:nvSpPr>
          <p:spPr>
            <a:xfrm>
              <a:off x="0" y="0"/>
              <a:ext cx="3079310" cy="2756161"/>
            </a:xfrm>
            <a:custGeom>
              <a:avLst/>
              <a:gdLst/>
              <a:ahLst/>
              <a:cxnLst/>
              <a:rect l="l" t="t" r="r" b="b"/>
              <a:pathLst>
                <a:path w="3079310" h="2756161">
                  <a:moveTo>
                    <a:pt x="0" y="0"/>
                  </a:moveTo>
                  <a:lnTo>
                    <a:pt x="3079310" y="0"/>
                  </a:lnTo>
                  <a:lnTo>
                    <a:pt x="3079310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0" y="0"/>
              <a:ext cx="3079310" cy="2857761"/>
            </a:xfrm>
            <a:custGeom>
              <a:avLst/>
              <a:gdLst/>
              <a:ahLst/>
              <a:cxnLst/>
              <a:rect l="l" t="t" r="r" b="b"/>
              <a:pathLst>
                <a:path w="3079310" h="2857761">
                  <a:moveTo>
                    <a:pt x="0" y="2756161"/>
                  </a:moveTo>
                  <a:lnTo>
                    <a:pt x="3079310" y="2756161"/>
                  </a:lnTo>
                  <a:lnTo>
                    <a:pt x="2952310" y="2857761"/>
                  </a:lnTo>
                  <a:cubicBezTo>
                    <a:pt x="2952310" y="2857761"/>
                    <a:pt x="1961710" y="2781561"/>
                    <a:pt x="1860110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3079310" y="0"/>
                  </a:lnTo>
                  <a:lnTo>
                    <a:pt x="3079310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3066610" y="2743461"/>
                  </a:lnTo>
                  <a:lnTo>
                    <a:pt x="3066610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26" name="TextBox 126"/>
            <p:cNvSpPr txBox="1"/>
            <p:nvPr/>
          </p:nvSpPr>
          <p:spPr>
            <a:xfrm>
              <a:off x="0" y="-28575"/>
              <a:ext cx="3079310" cy="27847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Is ZWNW still relevant? 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Yes - individuals to come together on an idea.</a:t>
              </a:r>
            </a:p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Individuals decide to lead on a project + bring others in</a:t>
              </a:r>
            </a:p>
          </p:txBody>
        </p:sp>
      </p:grpSp>
      <p:grpSp>
        <p:nvGrpSpPr>
          <p:cNvPr id="127" name="Group 127"/>
          <p:cNvGrpSpPr/>
          <p:nvPr/>
        </p:nvGrpSpPr>
        <p:grpSpPr>
          <a:xfrm>
            <a:off x="14034757" y="3489861"/>
            <a:ext cx="1828800" cy="1524000"/>
            <a:chOff x="0" y="0"/>
            <a:chExt cx="2438400" cy="2032000"/>
          </a:xfrm>
        </p:grpSpPr>
        <p:sp>
          <p:nvSpPr>
            <p:cNvPr id="128" name="Freeform 128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129" name="Freeform 129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30" name="TextBox 130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Maybe need clarity @ what the focus is? A statement?</a:t>
              </a:r>
            </a:p>
          </p:txBody>
        </p:sp>
      </p:grpSp>
      <p:grpSp>
        <p:nvGrpSpPr>
          <p:cNvPr id="131" name="Group 131"/>
          <p:cNvGrpSpPr/>
          <p:nvPr/>
        </p:nvGrpSpPr>
        <p:grpSpPr>
          <a:xfrm>
            <a:off x="16006432" y="2965790"/>
            <a:ext cx="1828800" cy="1648021"/>
            <a:chOff x="0" y="0"/>
            <a:chExt cx="2438400" cy="2197361"/>
          </a:xfrm>
        </p:grpSpPr>
        <p:sp>
          <p:nvSpPr>
            <p:cNvPr id="132" name="Freeform 132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133" name="Freeform 133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34" name="TextBox 134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35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Clarify role of NI Resources Network - how can we make best use?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B01C-8BAE-4A85-B789-C1FE5E16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4110"/>
            <a:ext cx="11963400" cy="1143000"/>
          </a:xfrm>
        </p:spPr>
        <p:txBody>
          <a:bodyPr>
            <a:normAutofit/>
          </a:bodyPr>
          <a:lstStyle/>
          <a:p>
            <a:pPr algn="l"/>
            <a:r>
              <a:rPr lang="en-IN" sz="5000" dirty="0">
                <a:latin typeface="Britannic Bold" panose="020B0903060703020204" pitchFamily="34" charset="0"/>
              </a:rPr>
              <a:t>Community &amp; Reach -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FFFD-D59F-40B4-8D23-BC70F1DF7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1700"/>
            <a:ext cx="17068800" cy="76211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Who are we currently reaching well?</a:t>
            </a: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Who are we not reaching, but perhaps should be?</a:t>
            </a: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Does wider outreach feel necessary right now?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Who are we currently reaching?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Members acknowledged good reach within their own communities, schools, local groups, and with council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The group's diversity of backgrounds means different members naturally connect with different kinds of people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Much of the outreach is happening organically — through members simply living their values, having conversations, and inspiring those around them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General sentiment that the group is doing better than it sometimes gives itself credit for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Who are we not reaching?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Young people came up most consistently as a gap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The general public beyond existing networks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Families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Small businesses and business leaders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The queer community was noted as an engaged and potentially receptive audience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Members noted that reaching each other well is also a current weak point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850566-48A7-4844-80B2-D68344B0CB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603056"/>
            <a:ext cx="2343917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10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B01C-8BAE-4A85-B789-C1FE5E16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4110"/>
            <a:ext cx="11963400" cy="1143000"/>
          </a:xfrm>
        </p:spPr>
        <p:txBody>
          <a:bodyPr>
            <a:normAutofit/>
          </a:bodyPr>
          <a:lstStyle/>
          <a:p>
            <a:pPr algn="l"/>
            <a:r>
              <a:rPr lang="en-IN" sz="5000" dirty="0">
                <a:latin typeface="Britannic Bold" panose="020B0903060703020204" pitchFamily="34" charset="0"/>
              </a:rPr>
              <a:t>Community &amp; Reach – Notes (contd.)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FFFD-D59F-40B4-8D23-BC70F1DF7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1700"/>
            <a:ext cx="17068800" cy="76211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Who are we currently reaching well?</a:t>
            </a: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Who are we not reaching, but perhaps should be?</a:t>
            </a: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Does wider outreach feel necessary right now?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Does wider outreach feel necessary?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Yes – strongly – but with an important caveat: capacity is a real constraint, and members are already stretched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Some felt that continuing to do good work and letting it speak for itself is the most sustainable form of outreach right now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Sustaining ongoing project work was highlighted as harder and more valuable than one-off outreach efforts</a:t>
            </a:r>
          </a:p>
          <a:p>
            <a:pPr marL="0" indent="0">
              <a:buNone/>
            </a:pPr>
            <a:endParaRPr lang="en-US" sz="2100" b="1" dirty="0">
              <a:latin typeface="Bell MT" panose="02020503060305020303" pitchFamily="18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None/>
            </a:pPr>
            <a:r>
              <a:rPr lang="en-US" sz="2100" b="1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Ideas and suggestions: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Link the Gathering website to wider outreach efforts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More people are needed to write and contribute content to the website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Connect with similar groups across the north and south of Ireland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Explore participatory budgeting approaches, which were noted as having worked well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Share practical tips on what works for changing systems</a:t>
            </a:r>
          </a:p>
          <a:p>
            <a:r>
              <a:rPr lang="en-US" sz="2100" dirty="0">
                <a:latin typeface="Bell MT" panose="02020503060305020303" pitchFamily="18" charset="0"/>
                <a:ea typeface="Lato" panose="020F0502020204030203" pitchFamily="34" charset="0"/>
                <a:cs typeface="Lato" panose="020F0502020204030203" pitchFamily="34" charset="0"/>
              </a:rPr>
              <a:t>Potential for more mutual support and partnerships among members themselves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0E428E-584B-464B-A47D-CC20377821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603056"/>
            <a:ext cx="2343917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91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2124" y="287095"/>
            <a:ext cx="1995695" cy="1890014"/>
            <a:chOff x="0" y="0"/>
            <a:chExt cx="2660926" cy="21973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0926" cy="2095761"/>
            </a:xfrm>
            <a:custGeom>
              <a:avLst/>
              <a:gdLst/>
              <a:ahLst/>
              <a:cxnLst/>
              <a:rect l="l" t="t" r="r" b="b"/>
              <a:pathLst>
                <a:path w="2660926" h="2095761">
                  <a:moveTo>
                    <a:pt x="0" y="0"/>
                  </a:moveTo>
                  <a:lnTo>
                    <a:pt x="2660926" y="0"/>
                  </a:lnTo>
                  <a:lnTo>
                    <a:pt x="2660926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660926" cy="2197361"/>
            </a:xfrm>
            <a:custGeom>
              <a:avLst/>
              <a:gdLst/>
              <a:ahLst/>
              <a:cxnLst/>
              <a:rect l="l" t="t" r="r" b="b"/>
              <a:pathLst>
                <a:path w="2660926" h="2197361">
                  <a:moveTo>
                    <a:pt x="0" y="2095761"/>
                  </a:moveTo>
                  <a:lnTo>
                    <a:pt x="2660926" y="2095761"/>
                  </a:lnTo>
                  <a:lnTo>
                    <a:pt x="2533926" y="2197361"/>
                  </a:lnTo>
                  <a:cubicBezTo>
                    <a:pt x="2533926" y="2197361"/>
                    <a:pt x="1543326" y="2121161"/>
                    <a:pt x="1441726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660926" y="0"/>
                  </a:lnTo>
                  <a:lnTo>
                    <a:pt x="2660926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648226" y="2083061"/>
                  </a:lnTo>
                  <a:lnTo>
                    <a:pt x="2648226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660926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Finding people who have capacity &amp; compassion having a turn around to dedicate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472616" y="287095"/>
            <a:ext cx="1870524" cy="1648021"/>
            <a:chOff x="0" y="0"/>
            <a:chExt cx="2494032" cy="21973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94031" cy="2095761"/>
            </a:xfrm>
            <a:custGeom>
              <a:avLst/>
              <a:gdLst/>
              <a:ahLst/>
              <a:cxnLst/>
              <a:rect l="l" t="t" r="r" b="b"/>
              <a:pathLst>
                <a:path w="2494031" h="2095761">
                  <a:moveTo>
                    <a:pt x="0" y="0"/>
                  </a:moveTo>
                  <a:lnTo>
                    <a:pt x="2494031" y="0"/>
                  </a:lnTo>
                  <a:lnTo>
                    <a:pt x="2494031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2494031" cy="2197361"/>
            </a:xfrm>
            <a:custGeom>
              <a:avLst/>
              <a:gdLst/>
              <a:ahLst/>
              <a:cxnLst/>
              <a:rect l="l" t="t" r="r" b="b"/>
              <a:pathLst>
                <a:path w="2494031" h="2197361">
                  <a:moveTo>
                    <a:pt x="0" y="2095761"/>
                  </a:moveTo>
                  <a:lnTo>
                    <a:pt x="2494031" y="2095761"/>
                  </a:lnTo>
                  <a:lnTo>
                    <a:pt x="2367031" y="2197361"/>
                  </a:lnTo>
                  <a:cubicBezTo>
                    <a:pt x="2367031" y="2197361"/>
                    <a:pt x="1376432" y="2121161"/>
                    <a:pt x="1274832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94031" y="0"/>
                  </a:lnTo>
                  <a:lnTo>
                    <a:pt x="2494031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81331" y="2083061"/>
                  </a:lnTo>
                  <a:lnTo>
                    <a:pt x="2481331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494032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Reach out to younger generation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How can we reach families?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8398" y="2070244"/>
            <a:ext cx="1886145" cy="1960213"/>
            <a:chOff x="0" y="-86056"/>
            <a:chExt cx="2514860" cy="261361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94031" cy="2425961"/>
            </a:xfrm>
            <a:custGeom>
              <a:avLst/>
              <a:gdLst/>
              <a:ahLst/>
              <a:cxnLst/>
              <a:rect l="l" t="t" r="r" b="b"/>
              <a:pathLst>
                <a:path w="2494031" h="2425961">
                  <a:moveTo>
                    <a:pt x="0" y="0"/>
                  </a:moveTo>
                  <a:lnTo>
                    <a:pt x="2494031" y="0"/>
                  </a:lnTo>
                  <a:lnTo>
                    <a:pt x="2494031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2494031" cy="2527561"/>
            </a:xfrm>
            <a:custGeom>
              <a:avLst/>
              <a:gdLst/>
              <a:ahLst/>
              <a:cxnLst/>
              <a:rect l="l" t="t" r="r" b="b"/>
              <a:pathLst>
                <a:path w="2494031" h="2527561">
                  <a:moveTo>
                    <a:pt x="0" y="2425961"/>
                  </a:moveTo>
                  <a:lnTo>
                    <a:pt x="2494031" y="2425961"/>
                  </a:lnTo>
                  <a:lnTo>
                    <a:pt x="2367031" y="2527561"/>
                  </a:lnTo>
                  <a:cubicBezTo>
                    <a:pt x="2367031" y="2527561"/>
                    <a:pt x="1376432" y="2451361"/>
                    <a:pt x="1274832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494031" y="0"/>
                  </a:lnTo>
                  <a:lnTo>
                    <a:pt x="2494031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481331" y="2413261"/>
                  </a:lnTo>
                  <a:lnTo>
                    <a:pt x="2481331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20828" y="-86056"/>
              <a:ext cx="2494032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Who are we reaching?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school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communities 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Council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local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256956" y="2011347"/>
            <a:ext cx="1870524" cy="1524000"/>
            <a:chOff x="0" y="0"/>
            <a:chExt cx="2494032" cy="2032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4031" cy="1930400"/>
            </a:xfrm>
            <a:custGeom>
              <a:avLst/>
              <a:gdLst/>
              <a:ahLst/>
              <a:cxnLst/>
              <a:rect l="l" t="t" r="r" b="b"/>
              <a:pathLst>
                <a:path w="2494031" h="1930400">
                  <a:moveTo>
                    <a:pt x="0" y="0"/>
                  </a:moveTo>
                  <a:lnTo>
                    <a:pt x="2494031" y="0"/>
                  </a:lnTo>
                  <a:lnTo>
                    <a:pt x="2494031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2494031" cy="2032000"/>
            </a:xfrm>
            <a:custGeom>
              <a:avLst/>
              <a:gdLst/>
              <a:ahLst/>
              <a:cxnLst/>
              <a:rect l="l" t="t" r="r" b="b"/>
              <a:pathLst>
                <a:path w="2494031" h="2032000">
                  <a:moveTo>
                    <a:pt x="0" y="1930400"/>
                  </a:moveTo>
                  <a:lnTo>
                    <a:pt x="2494031" y="1930400"/>
                  </a:lnTo>
                  <a:lnTo>
                    <a:pt x="2367031" y="2032000"/>
                  </a:lnTo>
                  <a:cubicBezTo>
                    <a:pt x="2367031" y="2032000"/>
                    <a:pt x="1376432" y="1955800"/>
                    <a:pt x="1274832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94031" y="0"/>
                  </a:lnTo>
                  <a:lnTo>
                    <a:pt x="2494031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81331" y="1917700"/>
                  </a:lnTo>
                  <a:lnTo>
                    <a:pt x="2481331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494032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Led from the hearts - Mark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Benign presence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277818" y="3611579"/>
            <a:ext cx="1828800" cy="1524000"/>
            <a:chOff x="0" y="0"/>
            <a:chExt cx="2438400" cy="2032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Potential to become a bigger movement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47310" y="5112197"/>
            <a:ext cx="2159898" cy="1821422"/>
            <a:chOff x="0" y="-28575"/>
            <a:chExt cx="2879864" cy="222593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753761" cy="2095761"/>
            </a:xfrm>
            <a:custGeom>
              <a:avLst/>
              <a:gdLst/>
              <a:ahLst/>
              <a:cxnLst/>
              <a:rect l="l" t="t" r="r" b="b"/>
              <a:pathLst>
                <a:path w="2753761" h="2095761">
                  <a:moveTo>
                    <a:pt x="0" y="0"/>
                  </a:moveTo>
                  <a:lnTo>
                    <a:pt x="2753761" y="0"/>
                  </a:lnTo>
                  <a:lnTo>
                    <a:pt x="2753761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0" y="0"/>
              <a:ext cx="2753761" cy="2197361"/>
            </a:xfrm>
            <a:custGeom>
              <a:avLst/>
              <a:gdLst/>
              <a:ahLst/>
              <a:cxnLst/>
              <a:rect l="l" t="t" r="r" b="b"/>
              <a:pathLst>
                <a:path w="2753761" h="2197361">
                  <a:moveTo>
                    <a:pt x="0" y="2095761"/>
                  </a:moveTo>
                  <a:lnTo>
                    <a:pt x="2753761" y="2095761"/>
                  </a:lnTo>
                  <a:lnTo>
                    <a:pt x="2626761" y="2197361"/>
                  </a:lnTo>
                  <a:cubicBezTo>
                    <a:pt x="2626761" y="2197361"/>
                    <a:pt x="1636161" y="2121161"/>
                    <a:pt x="1534561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753761" y="0"/>
                  </a:lnTo>
                  <a:lnTo>
                    <a:pt x="2753761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741061" y="2083061"/>
                  </a:lnTo>
                  <a:lnTo>
                    <a:pt x="2741061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2879864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Build and connect with more groups of similar nature across the north and south of Ireland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78408" y="6936000"/>
            <a:ext cx="1828800" cy="1524000"/>
            <a:chOff x="0" y="0"/>
            <a:chExt cx="2438400" cy="2032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How are we reaching well?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Not doing well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2713186" y="6049979"/>
            <a:ext cx="1828800" cy="1911097"/>
            <a:chOff x="0" y="0"/>
            <a:chExt cx="2438400" cy="219736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are key issues?</a:t>
              </a:r>
            </a:p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Capacity ⟶ issues to become more strategic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847964" y="6513276"/>
            <a:ext cx="1828800" cy="1524000"/>
            <a:chOff x="0" y="0"/>
            <a:chExt cx="2438400" cy="20320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Participatory budgeting approach worked well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3040440" y="8356733"/>
            <a:ext cx="2503419" cy="1648021"/>
            <a:chOff x="0" y="0"/>
            <a:chExt cx="3337892" cy="219736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3337892" cy="2095761"/>
            </a:xfrm>
            <a:custGeom>
              <a:avLst/>
              <a:gdLst/>
              <a:ahLst/>
              <a:cxnLst/>
              <a:rect l="l" t="t" r="r" b="b"/>
              <a:pathLst>
                <a:path w="3337892" h="2095761">
                  <a:moveTo>
                    <a:pt x="0" y="0"/>
                  </a:moveTo>
                  <a:lnTo>
                    <a:pt x="3337892" y="0"/>
                  </a:lnTo>
                  <a:lnTo>
                    <a:pt x="3337892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0" y="0"/>
              <a:ext cx="3337892" cy="2197361"/>
            </a:xfrm>
            <a:custGeom>
              <a:avLst/>
              <a:gdLst/>
              <a:ahLst/>
              <a:cxnLst/>
              <a:rect l="l" t="t" r="r" b="b"/>
              <a:pathLst>
                <a:path w="3337892" h="2197361">
                  <a:moveTo>
                    <a:pt x="0" y="2095761"/>
                  </a:moveTo>
                  <a:lnTo>
                    <a:pt x="3337892" y="2095761"/>
                  </a:lnTo>
                  <a:lnTo>
                    <a:pt x="3210893" y="2197361"/>
                  </a:lnTo>
                  <a:cubicBezTo>
                    <a:pt x="3210893" y="2197361"/>
                    <a:pt x="2220293" y="2121161"/>
                    <a:pt x="2118693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3337892" y="0"/>
                  </a:lnTo>
                  <a:lnTo>
                    <a:pt x="3337892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3325192" y="2083061"/>
                  </a:lnTo>
                  <a:lnTo>
                    <a:pt x="3325192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28575"/>
              <a:ext cx="3337892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Perhaps not currently reaching 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young people - litter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Business leaders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Small businesses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7248525" y="6174000"/>
            <a:ext cx="1828800" cy="1524000"/>
            <a:chOff x="0" y="0"/>
            <a:chExt cx="2438400" cy="20320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A6CFF4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What we are already doing needs to be more visible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9448800" y="5938158"/>
            <a:ext cx="2626398" cy="2521841"/>
            <a:chOff x="0" y="-28575"/>
            <a:chExt cx="3501864" cy="302908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501864" cy="2756161"/>
            </a:xfrm>
            <a:custGeom>
              <a:avLst/>
              <a:gdLst/>
              <a:ahLst/>
              <a:cxnLst/>
              <a:rect l="l" t="t" r="r" b="b"/>
              <a:pathLst>
                <a:path w="3501864" h="2756161">
                  <a:moveTo>
                    <a:pt x="0" y="0"/>
                  </a:moveTo>
                  <a:lnTo>
                    <a:pt x="3501864" y="0"/>
                  </a:lnTo>
                  <a:lnTo>
                    <a:pt x="3501864" y="2756161"/>
                  </a:lnTo>
                  <a:lnTo>
                    <a:pt x="0" y="2756161"/>
                  </a:lnTo>
                  <a:close/>
                </a:path>
              </a:pathLst>
            </a:custGeom>
            <a:solidFill>
              <a:srgbClr val="A6CFF4"/>
            </a:solidFill>
          </p:spPr>
        </p:sp>
        <p:sp>
          <p:nvSpPr>
            <p:cNvPr id="48" name="Freeform 48"/>
            <p:cNvSpPr/>
            <p:nvPr/>
          </p:nvSpPr>
          <p:spPr>
            <a:xfrm>
              <a:off x="0" y="0"/>
              <a:ext cx="3501864" cy="2857761"/>
            </a:xfrm>
            <a:custGeom>
              <a:avLst/>
              <a:gdLst/>
              <a:ahLst/>
              <a:cxnLst/>
              <a:rect l="l" t="t" r="r" b="b"/>
              <a:pathLst>
                <a:path w="3501864" h="2857761">
                  <a:moveTo>
                    <a:pt x="0" y="2756161"/>
                  </a:moveTo>
                  <a:lnTo>
                    <a:pt x="3501864" y="2756161"/>
                  </a:lnTo>
                  <a:lnTo>
                    <a:pt x="3374864" y="2857761"/>
                  </a:lnTo>
                  <a:cubicBezTo>
                    <a:pt x="3374864" y="2857761"/>
                    <a:pt x="2384264" y="2781561"/>
                    <a:pt x="2282664" y="2781561"/>
                  </a:cubicBezTo>
                  <a:lnTo>
                    <a:pt x="1219200" y="2781561"/>
                  </a:lnTo>
                  <a:cubicBezTo>
                    <a:pt x="1117600" y="2781561"/>
                    <a:pt x="127000" y="2857761"/>
                    <a:pt x="127000" y="2857761"/>
                  </a:cubicBezTo>
                  <a:lnTo>
                    <a:pt x="0" y="2756161"/>
                  </a:lnTo>
                  <a:lnTo>
                    <a:pt x="0" y="0"/>
                  </a:lnTo>
                  <a:lnTo>
                    <a:pt x="3501864" y="0"/>
                  </a:lnTo>
                  <a:lnTo>
                    <a:pt x="3501864" y="2756161"/>
                  </a:lnTo>
                  <a:lnTo>
                    <a:pt x="12700" y="2756161"/>
                  </a:lnTo>
                  <a:lnTo>
                    <a:pt x="12700" y="2743461"/>
                  </a:lnTo>
                  <a:lnTo>
                    <a:pt x="3489164" y="2743461"/>
                  </a:lnTo>
                  <a:lnTo>
                    <a:pt x="3489164" y="12700"/>
                  </a:lnTo>
                  <a:lnTo>
                    <a:pt x="12700" y="12700"/>
                  </a:lnTo>
                  <a:lnTo>
                    <a:pt x="12700" y="27561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49" name="TextBox 49"/>
            <p:cNvSpPr txBox="1"/>
            <p:nvPr/>
          </p:nvSpPr>
          <p:spPr>
            <a:xfrm>
              <a:off x="0" y="-28575"/>
              <a:ext cx="3501864" cy="3029080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If The Gathering had a website then people who want to get involved in wider environmental work would find something they want to get involved in - not just waste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6982135" y="8037276"/>
            <a:ext cx="1828800" cy="1524000"/>
            <a:chOff x="0" y="0"/>
            <a:chExt cx="2438400" cy="20320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Look after ourselves + each other is a priority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4847964" y="2861504"/>
            <a:ext cx="1828800" cy="1648021"/>
            <a:chOff x="0" y="0"/>
            <a:chExt cx="2438400" cy="2197361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Does wider outreach feel necessary right now? 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Absolutely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4847964" y="1028700"/>
            <a:ext cx="1952935" cy="1553476"/>
            <a:chOff x="0" y="0"/>
            <a:chExt cx="2603913" cy="2071302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2603913" cy="1969702"/>
            </a:xfrm>
            <a:custGeom>
              <a:avLst/>
              <a:gdLst/>
              <a:ahLst/>
              <a:cxnLst/>
              <a:rect l="l" t="t" r="r" b="b"/>
              <a:pathLst>
                <a:path w="2603913" h="1969702">
                  <a:moveTo>
                    <a:pt x="0" y="0"/>
                  </a:moveTo>
                  <a:lnTo>
                    <a:pt x="2603913" y="0"/>
                  </a:lnTo>
                  <a:lnTo>
                    <a:pt x="2603913" y="1969702"/>
                  </a:lnTo>
                  <a:lnTo>
                    <a:pt x="0" y="1969702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0" y="0"/>
              <a:ext cx="2603913" cy="2071302"/>
            </a:xfrm>
            <a:custGeom>
              <a:avLst/>
              <a:gdLst/>
              <a:ahLst/>
              <a:cxnLst/>
              <a:rect l="l" t="t" r="r" b="b"/>
              <a:pathLst>
                <a:path w="2603913" h="2071302">
                  <a:moveTo>
                    <a:pt x="0" y="1969702"/>
                  </a:moveTo>
                  <a:lnTo>
                    <a:pt x="2603913" y="1969702"/>
                  </a:lnTo>
                  <a:lnTo>
                    <a:pt x="2476913" y="2071302"/>
                  </a:lnTo>
                  <a:cubicBezTo>
                    <a:pt x="2476913" y="2071302"/>
                    <a:pt x="1486313" y="1995102"/>
                    <a:pt x="1384713" y="1995102"/>
                  </a:cubicBezTo>
                  <a:lnTo>
                    <a:pt x="1219200" y="1995102"/>
                  </a:lnTo>
                  <a:cubicBezTo>
                    <a:pt x="1117600" y="1995102"/>
                    <a:pt x="127000" y="2071302"/>
                    <a:pt x="127000" y="2071302"/>
                  </a:cubicBezTo>
                  <a:lnTo>
                    <a:pt x="0" y="1969702"/>
                  </a:lnTo>
                  <a:lnTo>
                    <a:pt x="0" y="0"/>
                  </a:lnTo>
                  <a:lnTo>
                    <a:pt x="2603913" y="0"/>
                  </a:lnTo>
                  <a:lnTo>
                    <a:pt x="2603913" y="1969702"/>
                  </a:lnTo>
                  <a:lnTo>
                    <a:pt x="12700" y="1969702"/>
                  </a:lnTo>
                  <a:lnTo>
                    <a:pt x="12700" y="1957002"/>
                  </a:lnTo>
                  <a:lnTo>
                    <a:pt x="2591213" y="1957002"/>
                  </a:lnTo>
                  <a:lnTo>
                    <a:pt x="2591213" y="12700"/>
                  </a:lnTo>
                  <a:lnTo>
                    <a:pt x="12700" y="12700"/>
                  </a:lnTo>
                  <a:lnTo>
                    <a:pt x="12700" y="1969702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-28575"/>
              <a:ext cx="2603913" cy="1998277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We are doing a great job, so doing what we are doing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GREAT JOB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6991399" y="281438"/>
            <a:ext cx="1828800" cy="1524000"/>
            <a:chOff x="0" y="0"/>
            <a:chExt cx="2438400" cy="20320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Wider outreach feels dependable to have fruition</a:t>
              </a:r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6982135" y="2182766"/>
            <a:ext cx="1828800" cy="1524000"/>
            <a:chOff x="0" y="0"/>
            <a:chExt cx="2438400" cy="2032000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4BAD9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69" name="TextBox 69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NOT REACHING YOUNG PEOPLE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9217986" y="2182766"/>
            <a:ext cx="1828800" cy="1895671"/>
            <a:chOff x="0" y="0"/>
            <a:chExt cx="2438400" cy="2527561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2438400" cy="2425961"/>
            </a:xfrm>
            <a:custGeom>
              <a:avLst/>
              <a:gdLst/>
              <a:ahLst/>
              <a:cxnLst/>
              <a:rect l="l" t="t" r="r" b="b"/>
              <a:pathLst>
                <a:path w="2438400" h="2425961">
                  <a:moveTo>
                    <a:pt x="0" y="0"/>
                  </a:moveTo>
                  <a:lnTo>
                    <a:pt x="2438400" y="0"/>
                  </a:lnTo>
                  <a:lnTo>
                    <a:pt x="2438400" y="2425961"/>
                  </a:lnTo>
                  <a:lnTo>
                    <a:pt x="0" y="2425961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0"/>
              <a:ext cx="2438400" cy="2527561"/>
            </a:xfrm>
            <a:custGeom>
              <a:avLst/>
              <a:gdLst/>
              <a:ahLst/>
              <a:cxnLst/>
              <a:rect l="l" t="t" r="r" b="b"/>
              <a:pathLst>
                <a:path w="2438400" h="2527561">
                  <a:moveTo>
                    <a:pt x="0" y="2425961"/>
                  </a:moveTo>
                  <a:lnTo>
                    <a:pt x="2438400" y="2425961"/>
                  </a:lnTo>
                  <a:lnTo>
                    <a:pt x="2311400" y="2527561"/>
                  </a:lnTo>
                  <a:cubicBezTo>
                    <a:pt x="2311400" y="2527561"/>
                    <a:pt x="1320800" y="2451361"/>
                    <a:pt x="1219200" y="2451361"/>
                  </a:cubicBezTo>
                  <a:lnTo>
                    <a:pt x="1219200" y="2451361"/>
                  </a:lnTo>
                  <a:cubicBezTo>
                    <a:pt x="1117600" y="2451361"/>
                    <a:pt x="127000" y="2527561"/>
                    <a:pt x="127000" y="2527561"/>
                  </a:cubicBezTo>
                  <a:lnTo>
                    <a:pt x="0" y="24259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425961"/>
                  </a:lnTo>
                  <a:lnTo>
                    <a:pt x="12700" y="2425961"/>
                  </a:lnTo>
                  <a:lnTo>
                    <a:pt x="12700" y="2413261"/>
                  </a:lnTo>
                  <a:lnTo>
                    <a:pt x="2425700" y="24132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4259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3" name="TextBox 73"/>
            <p:cNvSpPr txBox="1"/>
            <p:nvPr/>
          </p:nvSpPr>
          <p:spPr>
            <a:xfrm>
              <a:off x="0" y="-28575"/>
              <a:ext cx="2438400" cy="24545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How do we reach people with capacity to keep projects / activities moving along?</a:t>
              </a: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11361111" y="491980"/>
            <a:ext cx="2870131" cy="2638621"/>
            <a:chOff x="0" y="0"/>
            <a:chExt cx="3826842" cy="3518161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3826842" cy="3416561"/>
            </a:xfrm>
            <a:custGeom>
              <a:avLst/>
              <a:gdLst/>
              <a:ahLst/>
              <a:cxnLst/>
              <a:rect l="l" t="t" r="r" b="b"/>
              <a:pathLst>
                <a:path w="3826842" h="3416561">
                  <a:moveTo>
                    <a:pt x="0" y="0"/>
                  </a:moveTo>
                  <a:lnTo>
                    <a:pt x="3826842" y="0"/>
                  </a:lnTo>
                  <a:lnTo>
                    <a:pt x="3826842" y="3416561"/>
                  </a:lnTo>
                  <a:lnTo>
                    <a:pt x="0" y="3416561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76" name="Freeform 76"/>
            <p:cNvSpPr/>
            <p:nvPr/>
          </p:nvSpPr>
          <p:spPr>
            <a:xfrm>
              <a:off x="0" y="0"/>
              <a:ext cx="3826842" cy="3518161"/>
            </a:xfrm>
            <a:custGeom>
              <a:avLst/>
              <a:gdLst/>
              <a:ahLst/>
              <a:cxnLst/>
              <a:rect l="l" t="t" r="r" b="b"/>
              <a:pathLst>
                <a:path w="3826842" h="3518161">
                  <a:moveTo>
                    <a:pt x="0" y="3416561"/>
                  </a:moveTo>
                  <a:lnTo>
                    <a:pt x="3826842" y="3416561"/>
                  </a:lnTo>
                  <a:lnTo>
                    <a:pt x="3699842" y="3518161"/>
                  </a:lnTo>
                  <a:cubicBezTo>
                    <a:pt x="3699842" y="3518161"/>
                    <a:pt x="2709242" y="3441961"/>
                    <a:pt x="2607642" y="3441961"/>
                  </a:cubicBezTo>
                  <a:lnTo>
                    <a:pt x="1219200" y="3441961"/>
                  </a:lnTo>
                  <a:cubicBezTo>
                    <a:pt x="1117600" y="3441961"/>
                    <a:pt x="127000" y="3518161"/>
                    <a:pt x="127000" y="3518161"/>
                  </a:cubicBezTo>
                  <a:lnTo>
                    <a:pt x="0" y="3416561"/>
                  </a:lnTo>
                  <a:lnTo>
                    <a:pt x="0" y="0"/>
                  </a:lnTo>
                  <a:lnTo>
                    <a:pt x="3826842" y="0"/>
                  </a:lnTo>
                  <a:lnTo>
                    <a:pt x="3826842" y="3416561"/>
                  </a:lnTo>
                  <a:lnTo>
                    <a:pt x="12700" y="3416561"/>
                  </a:lnTo>
                  <a:lnTo>
                    <a:pt x="12700" y="3403861"/>
                  </a:lnTo>
                  <a:lnTo>
                    <a:pt x="3814142" y="3403861"/>
                  </a:lnTo>
                  <a:lnTo>
                    <a:pt x="3814142" y="12700"/>
                  </a:lnTo>
                  <a:lnTo>
                    <a:pt x="12700" y="12700"/>
                  </a:lnTo>
                  <a:lnTo>
                    <a:pt x="12700" y="34165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77" name="TextBox 77"/>
            <p:cNvSpPr txBox="1"/>
            <p:nvPr/>
          </p:nvSpPr>
          <p:spPr>
            <a:xfrm>
              <a:off x="0" y="-28575"/>
              <a:ext cx="3826842" cy="34451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marL="302261" lvl="1" indent="-151130" algn="l">
                <a:lnSpc>
                  <a:spcPts val="1960"/>
                </a:lnSpc>
                <a:buAutoNum type="arabicPeriod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Who are we currently reaching well?</a:t>
              </a:r>
              <a:r>
                <a:rPr lang="en-US" sz="14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 I don’t know</a:t>
              </a:r>
            </a:p>
            <a:p>
              <a:pPr marL="302261" lvl="1" indent="-151130" algn="l">
                <a:lnSpc>
                  <a:spcPts val="1960"/>
                </a:lnSpc>
                <a:buAutoNum type="arabicPeriod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Who are we not reaching - but perhaps should be? </a:t>
              </a:r>
              <a:r>
                <a:rPr lang="en-US" sz="14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The “general public”</a:t>
              </a:r>
            </a:p>
            <a:p>
              <a:pPr marL="302261" lvl="1" indent="-151130" algn="l">
                <a:lnSpc>
                  <a:spcPts val="1960"/>
                </a:lnSpc>
                <a:buAutoNum type="arabicPeriod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Does wider outreach feel necessary right now? </a:t>
              </a:r>
              <a:r>
                <a:rPr lang="en-US" sz="14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YES, YES, YES!!!</a:t>
              </a:r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4514468" y="287095"/>
            <a:ext cx="1828800" cy="1648021"/>
            <a:chOff x="0" y="0"/>
            <a:chExt cx="2438400" cy="2197361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1" name="TextBox 81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Share tips on how best to change the systems - what works? 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14886575" y="2177109"/>
            <a:ext cx="1828800" cy="2088152"/>
            <a:chOff x="0" y="0"/>
            <a:chExt cx="2438400" cy="2032000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2438400" cy="1930400"/>
            </a:xfrm>
            <a:custGeom>
              <a:avLst/>
              <a:gdLst/>
              <a:ahLst/>
              <a:cxnLst/>
              <a:rect l="l" t="t" r="r" b="b"/>
              <a:pathLst>
                <a:path w="2438400" h="1930400">
                  <a:moveTo>
                    <a:pt x="0" y="0"/>
                  </a:moveTo>
                  <a:lnTo>
                    <a:pt x="2438400" y="0"/>
                  </a:lnTo>
                  <a:lnTo>
                    <a:pt x="2438400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FDF9B4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0" y="0"/>
              <a:ext cx="2438400" cy="2032000"/>
            </a:xfrm>
            <a:custGeom>
              <a:avLst/>
              <a:gdLst/>
              <a:ahLst/>
              <a:cxnLst/>
              <a:rect l="l" t="t" r="r" b="b"/>
              <a:pathLst>
                <a:path w="2438400" h="2032000">
                  <a:moveTo>
                    <a:pt x="0" y="1930400"/>
                  </a:moveTo>
                  <a:lnTo>
                    <a:pt x="2438400" y="1930400"/>
                  </a:lnTo>
                  <a:lnTo>
                    <a:pt x="2311400" y="2032000"/>
                  </a:lnTo>
                  <a:cubicBezTo>
                    <a:pt x="2311400" y="2032000"/>
                    <a:pt x="1320800" y="1955800"/>
                    <a:pt x="1219200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25700" y="1917700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5" name="TextBox 85"/>
            <p:cNvSpPr txBox="1"/>
            <p:nvPr/>
          </p:nvSpPr>
          <p:spPr>
            <a:xfrm>
              <a:off x="0" y="-28575"/>
              <a:ext cx="2438400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The young Queer community cares a lot about the environment</a:t>
              </a:r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13972175" y="4373579"/>
            <a:ext cx="1828800" cy="1904285"/>
            <a:chOff x="0" y="0"/>
            <a:chExt cx="2438400" cy="2288551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2438400" cy="2186951"/>
            </a:xfrm>
            <a:custGeom>
              <a:avLst/>
              <a:gdLst/>
              <a:ahLst/>
              <a:cxnLst/>
              <a:rect l="l" t="t" r="r" b="b"/>
              <a:pathLst>
                <a:path w="2438400" h="2186951">
                  <a:moveTo>
                    <a:pt x="0" y="0"/>
                  </a:moveTo>
                  <a:lnTo>
                    <a:pt x="2438400" y="0"/>
                  </a:lnTo>
                  <a:lnTo>
                    <a:pt x="2438400" y="2186951"/>
                  </a:lnTo>
                  <a:lnTo>
                    <a:pt x="0" y="2186951"/>
                  </a:lnTo>
                  <a:close/>
                </a:path>
              </a:pathLst>
            </a:custGeom>
            <a:solidFill>
              <a:srgbClr val="F6B7A2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2438400" cy="2288551"/>
            </a:xfrm>
            <a:custGeom>
              <a:avLst/>
              <a:gdLst/>
              <a:ahLst/>
              <a:cxnLst/>
              <a:rect l="l" t="t" r="r" b="b"/>
              <a:pathLst>
                <a:path w="2438400" h="2288551">
                  <a:moveTo>
                    <a:pt x="0" y="2186951"/>
                  </a:moveTo>
                  <a:lnTo>
                    <a:pt x="2438400" y="2186951"/>
                  </a:lnTo>
                  <a:lnTo>
                    <a:pt x="2311400" y="2288551"/>
                  </a:lnTo>
                  <a:cubicBezTo>
                    <a:pt x="2311400" y="2288551"/>
                    <a:pt x="1320800" y="2212351"/>
                    <a:pt x="1219200" y="2212351"/>
                  </a:cubicBezTo>
                  <a:lnTo>
                    <a:pt x="1219200" y="2212351"/>
                  </a:lnTo>
                  <a:cubicBezTo>
                    <a:pt x="1117600" y="2212351"/>
                    <a:pt x="127000" y="2288551"/>
                    <a:pt x="127000" y="2288551"/>
                  </a:cubicBezTo>
                  <a:lnTo>
                    <a:pt x="0" y="218695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186951"/>
                  </a:lnTo>
                  <a:lnTo>
                    <a:pt x="12700" y="2186951"/>
                  </a:lnTo>
                  <a:lnTo>
                    <a:pt x="12700" y="2174251"/>
                  </a:lnTo>
                  <a:lnTo>
                    <a:pt x="2425700" y="217425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18695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89" name="TextBox 89"/>
            <p:cNvSpPr txBox="1"/>
            <p:nvPr/>
          </p:nvSpPr>
          <p:spPr>
            <a:xfrm>
              <a:off x="0" y="-28575"/>
              <a:ext cx="2438400" cy="221552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Reach out is much better than what I </a:t>
              </a:r>
              <a:r>
                <a:rPr lang="en-US" sz="1400" dirty="0" err="1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realised</a:t>
              </a: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:)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We are being the change!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2446673" y="6226290"/>
            <a:ext cx="2270056" cy="3032010"/>
            <a:chOff x="0" y="0"/>
            <a:chExt cx="3026742" cy="3518161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3026742" cy="3416561"/>
            </a:xfrm>
            <a:custGeom>
              <a:avLst/>
              <a:gdLst/>
              <a:ahLst/>
              <a:cxnLst/>
              <a:rect l="l" t="t" r="r" b="b"/>
              <a:pathLst>
                <a:path w="3026742" h="3416561">
                  <a:moveTo>
                    <a:pt x="0" y="0"/>
                  </a:moveTo>
                  <a:lnTo>
                    <a:pt x="3026742" y="0"/>
                  </a:lnTo>
                  <a:lnTo>
                    <a:pt x="3026742" y="3416561"/>
                  </a:lnTo>
                  <a:lnTo>
                    <a:pt x="0" y="34165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3026742" cy="3518161"/>
            </a:xfrm>
            <a:custGeom>
              <a:avLst/>
              <a:gdLst/>
              <a:ahLst/>
              <a:cxnLst/>
              <a:rect l="l" t="t" r="r" b="b"/>
              <a:pathLst>
                <a:path w="3026742" h="3518161">
                  <a:moveTo>
                    <a:pt x="0" y="3416561"/>
                  </a:moveTo>
                  <a:lnTo>
                    <a:pt x="3026742" y="3416561"/>
                  </a:lnTo>
                  <a:lnTo>
                    <a:pt x="2899742" y="3518161"/>
                  </a:lnTo>
                  <a:cubicBezTo>
                    <a:pt x="2899742" y="3518161"/>
                    <a:pt x="1909142" y="3441961"/>
                    <a:pt x="1807542" y="3441961"/>
                  </a:cubicBezTo>
                  <a:lnTo>
                    <a:pt x="1219200" y="3441961"/>
                  </a:lnTo>
                  <a:cubicBezTo>
                    <a:pt x="1117600" y="3441961"/>
                    <a:pt x="127000" y="3518161"/>
                    <a:pt x="127000" y="3518161"/>
                  </a:cubicBezTo>
                  <a:lnTo>
                    <a:pt x="0" y="3416561"/>
                  </a:lnTo>
                  <a:lnTo>
                    <a:pt x="0" y="0"/>
                  </a:lnTo>
                  <a:lnTo>
                    <a:pt x="3026742" y="0"/>
                  </a:lnTo>
                  <a:lnTo>
                    <a:pt x="3026742" y="3416561"/>
                  </a:lnTo>
                  <a:lnTo>
                    <a:pt x="12700" y="3416561"/>
                  </a:lnTo>
                  <a:lnTo>
                    <a:pt x="12700" y="3403861"/>
                  </a:lnTo>
                  <a:lnTo>
                    <a:pt x="3014042" y="3403861"/>
                  </a:lnTo>
                  <a:lnTo>
                    <a:pt x="3014042" y="12700"/>
                  </a:lnTo>
                  <a:lnTo>
                    <a:pt x="12700" y="12700"/>
                  </a:lnTo>
                  <a:lnTo>
                    <a:pt x="12700" y="34165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3" name="TextBox 93"/>
            <p:cNvSpPr txBox="1"/>
            <p:nvPr/>
          </p:nvSpPr>
          <p:spPr>
            <a:xfrm>
              <a:off x="0" y="-28575"/>
              <a:ext cx="3026742" cy="34451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marL="302261" lvl="1" indent="-151130" algn="l">
                <a:lnSpc>
                  <a:spcPts val="1960"/>
                </a:lnSpc>
                <a:buAutoNum type="arabicPeriod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We are reaching me</a:t>
              </a:r>
            </a:p>
            <a:p>
              <a:pPr marL="302261" lvl="1" indent="-151130" algn="l">
                <a:lnSpc>
                  <a:spcPts val="1960"/>
                </a:lnSpc>
                <a:buAutoNum type="arabicPeriod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Could be much better</a:t>
              </a:r>
            </a:p>
            <a:p>
              <a:pPr marL="302261" lvl="1" indent="-151130" algn="l">
                <a:lnSpc>
                  <a:spcPts val="1960"/>
                </a:lnSpc>
                <a:buAutoNum type="arabicPeriod"/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Trying to live the best me! I’m talking to everybody</a:t>
              </a:r>
            </a:p>
            <a:p>
              <a:pPr algn="l">
                <a:lnSpc>
                  <a:spcPts val="1960"/>
                </a:lnSpc>
              </a:pPr>
              <a:endParaRPr lang="en-US" sz="1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 can infect people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6051317" y="3939234"/>
            <a:ext cx="1828800" cy="1648021"/>
            <a:chOff x="0" y="0"/>
            <a:chExt cx="2438400" cy="2197361"/>
          </a:xfrm>
        </p:grpSpPr>
        <p:sp>
          <p:nvSpPr>
            <p:cNvPr id="95" name="Freeform 95"/>
            <p:cNvSpPr/>
            <p:nvPr/>
          </p:nvSpPr>
          <p:spPr>
            <a:xfrm>
              <a:off x="0" y="0"/>
              <a:ext cx="2438400" cy="2095761"/>
            </a:xfrm>
            <a:custGeom>
              <a:avLst/>
              <a:gdLst/>
              <a:ahLst/>
              <a:cxnLst/>
              <a:rect l="l" t="t" r="r" b="b"/>
              <a:pathLst>
                <a:path w="2438400" h="2095761">
                  <a:moveTo>
                    <a:pt x="0" y="0"/>
                  </a:moveTo>
                  <a:lnTo>
                    <a:pt x="2438400" y="0"/>
                  </a:lnTo>
                  <a:lnTo>
                    <a:pt x="2438400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CBE9A2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2438400" cy="2197361"/>
            </a:xfrm>
            <a:custGeom>
              <a:avLst/>
              <a:gdLst/>
              <a:ahLst/>
              <a:cxnLst/>
              <a:rect l="l" t="t" r="r" b="b"/>
              <a:pathLst>
                <a:path w="2438400" h="2197361">
                  <a:moveTo>
                    <a:pt x="0" y="2095761"/>
                  </a:moveTo>
                  <a:lnTo>
                    <a:pt x="2438400" y="2095761"/>
                  </a:lnTo>
                  <a:lnTo>
                    <a:pt x="2311400" y="2197361"/>
                  </a:lnTo>
                  <a:cubicBezTo>
                    <a:pt x="2311400" y="2197361"/>
                    <a:pt x="1320800" y="2121161"/>
                    <a:pt x="1219200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2438400" y="0"/>
                  </a:lnTo>
                  <a:lnTo>
                    <a:pt x="2438400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2425700" y="2083061"/>
                  </a:lnTo>
                  <a:lnTo>
                    <a:pt x="2425700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97" name="TextBox 97"/>
            <p:cNvSpPr txBox="1"/>
            <p:nvPr/>
          </p:nvSpPr>
          <p:spPr>
            <a:xfrm>
              <a:off x="0" y="-28575"/>
              <a:ext cx="2438400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Potential for more support / partnerships amongst ourselves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9686443" y="8307600"/>
            <a:ext cx="2266018" cy="1648021"/>
            <a:chOff x="0" y="0"/>
            <a:chExt cx="3021358" cy="2197361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3021358" cy="2095761"/>
            </a:xfrm>
            <a:custGeom>
              <a:avLst/>
              <a:gdLst/>
              <a:ahLst/>
              <a:cxnLst/>
              <a:rect l="l" t="t" r="r" b="b"/>
              <a:pathLst>
                <a:path w="3021358" h="2095761">
                  <a:moveTo>
                    <a:pt x="0" y="0"/>
                  </a:moveTo>
                  <a:lnTo>
                    <a:pt x="3021358" y="0"/>
                  </a:lnTo>
                  <a:lnTo>
                    <a:pt x="3021358" y="2095761"/>
                  </a:lnTo>
                  <a:lnTo>
                    <a:pt x="0" y="2095761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3021358" cy="2197361"/>
            </a:xfrm>
            <a:custGeom>
              <a:avLst/>
              <a:gdLst/>
              <a:ahLst/>
              <a:cxnLst/>
              <a:rect l="l" t="t" r="r" b="b"/>
              <a:pathLst>
                <a:path w="3021358" h="2197361">
                  <a:moveTo>
                    <a:pt x="0" y="2095761"/>
                  </a:moveTo>
                  <a:lnTo>
                    <a:pt x="3021358" y="2095761"/>
                  </a:lnTo>
                  <a:lnTo>
                    <a:pt x="2894358" y="2197361"/>
                  </a:lnTo>
                  <a:cubicBezTo>
                    <a:pt x="2894358" y="2197361"/>
                    <a:pt x="1903758" y="2121161"/>
                    <a:pt x="1802158" y="2121161"/>
                  </a:cubicBezTo>
                  <a:lnTo>
                    <a:pt x="1219200" y="2121161"/>
                  </a:lnTo>
                  <a:cubicBezTo>
                    <a:pt x="1117600" y="2121161"/>
                    <a:pt x="127000" y="2197361"/>
                    <a:pt x="127000" y="2197361"/>
                  </a:cubicBezTo>
                  <a:lnTo>
                    <a:pt x="0" y="2095761"/>
                  </a:lnTo>
                  <a:lnTo>
                    <a:pt x="0" y="0"/>
                  </a:lnTo>
                  <a:lnTo>
                    <a:pt x="3021358" y="0"/>
                  </a:lnTo>
                  <a:lnTo>
                    <a:pt x="3021358" y="2095761"/>
                  </a:lnTo>
                  <a:lnTo>
                    <a:pt x="12700" y="2095761"/>
                  </a:lnTo>
                  <a:lnTo>
                    <a:pt x="12700" y="2083061"/>
                  </a:lnTo>
                  <a:lnTo>
                    <a:pt x="3008658" y="2083061"/>
                  </a:lnTo>
                  <a:lnTo>
                    <a:pt x="3008658" y="12700"/>
                  </a:lnTo>
                  <a:lnTo>
                    <a:pt x="12700" y="12700"/>
                  </a:lnTo>
                  <a:lnTo>
                    <a:pt x="12700" y="2095761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01" name="TextBox 101"/>
            <p:cNvSpPr txBox="1"/>
            <p:nvPr/>
          </p:nvSpPr>
          <p:spPr>
            <a:xfrm>
              <a:off x="0" y="-28575"/>
              <a:ext cx="3021358" cy="2124336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Gathering website linked with outreach</a:t>
              </a:r>
            </a:p>
            <a:p>
              <a:pPr algn="l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Connect with circling a different story - wider cohesion</a:t>
              </a:r>
            </a:p>
          </p:txBody>
        </p:sp>
      </p:grpSp>
      <p:sp>
        <p:nvSpPr>
          <p:cNvPr id="102" name="TextBox 102"/>
          <p:cNvSpPr txBox="1"/>
          <p:nvPr/>
        </p:nvSpPr>
        <p:spPr>
          <a:xfrm>
            <a:off x="6274170" y="4636237"/>
            <a:ext cx="5739659" cy="8093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 dirty="0">
                <a:solidFill>
                  <a:srgbClr val="000000"/>
                </a:solidFill>
                <a:latin typeface="Bell MT" panose="02020503060305020303" pitchFamily="18" charset="0"/>
                <a:ea typeface="The Seasons"/>
                <a:cs typeface="The Seasons"/>
                <a:sym typeface="The Seasons"/>
              </a:rPr>
              <a:t>Community &amp; Reach</a:t>
            </a:r>
          </a:p>
        </p:txBody>
      </p:sp>
      <p:grpSp>
        <p:nvGrpSpPr>
          <p:cNvPr id="103" name="Group 103"/>
          <p:cNvGrpSpPr/>
          <p:nvPr/>
        </p:nvGrpSpPr>
        <p:grpSpPr>
          <a:xfrm>
            <a:off x="15354904" y="6783600"/>
            <a:ext cx="1884466" cy="1524000"/>
            <a:chOff x="0" y="0"/>
            <a:chExt cx="2512622" cy="2032000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2512622" cy="1930400"/>
            </a:xfrm>
            <a:custGeom>
              <a:avLst/>
              <a:gdLst/>
              <a:ahLst/>
              <a:cxnLst/>
              <a:rect l="l" t="t" r="r" b="b"/>
              <a:pathLst>
                <a:path w="2512622" h="1930400">
                  <a:moveTo>
                    <a:pt x="0" y="0"/>
                  </a:moveTo>
                  <a:lnTo>
                    <a:pt x="2512622" y="0"/>
                  </a:lnTo>
                  <a:lnTo>
                    <a:pt x="2512622" y="1930400"/>
                  </a:lnTo>
                  <a:lnTo>
                    <a:pt x="0" y="1930400"/>
                  </a:lnTo>
                  <a:close/>
                </a:path>
              </a:pathLst>
            </a:custGeom>
            <a:solidFill>
              <a:srgbClr val="C3BEED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0" y="0"/>
              <a:ext cx="2512622" cy="2032000"/>
            </a:xfrm>
            <a:custGeom>
              <a:avLst/>
              <a:gdLst/>
              <a:ahLst/>
              <a:cxnLst/>
              <a:rect l="l" t="t" r="r" b="b"/>
              <a:pathLst>
                <a:path w="2512622" h="2032000">
                  <a:moveTo>
                    <a:pt x="0" y="1930400"/>
                  </a:moveTo>
                  <a:lnTo>
                    <a:pt x="2512622" y="1930400"/>
                  </a:lnTo>
                  <a:lnTo>
                    <a:pt x="2385622" y="2032000"/>
                  </a:lnTo>
                  <a:cubicBezTo>
                    <a:pt x="2385622" y="2032000"/>
                    <a:pt x="1395022" y="1955800"/>
                    <a:pt x="1293422" y="1955800"/>
                  </a:cubicBezTo>
                  <a:lnTo>
                    <a:pt x="1219200" y="1955800"/>
                  </a:lnTo>
                  <a:cubicBezTo>
                    <a:pt x="1117600" y="1955800"/>
                    <a:pt x="127000" y="2032000"/>
                    <a:pt x="127000" y="2032000"/>
                  </a:cubicBezTo>
                  <a:lnTo>
                    <a:pt x="0" y="1930400"/>
                  </a:lnTo>
                  <a:lnTo>
                    <a:pt x="0" y="0"/>
                  </a:lnTo>
                  <a:lnTo>
                    <a:pt x="2512622" y="0"/>
                  </a:lnTo>
                  <a:lnTo>
                    <a:pt x="2512622" y="1930400"/>
                  </a:lnTo>
                  <a:lnTo>
                    <a:pt x="12700" y="1930400"/>
                  </a:lnTo>
                  <a:lnTo>
                    <a:pt x="12700" y="1917700"/>
                  </a:lnTo>
                  <a:lnTo>
                    <a:pt x="2499922" y="1917700"/>
                  </a:lnTo>
                  <a:lnTo>
                    <a:pt x="2499922" y="12700"/>
                  </a:lnTo>
                  <a:lnTo>
                    <a:pt x="12700" y="12700"/>
                  </a:lnTo>
                  <a:lnTo>
                    <a:pt x="12700" y="1930400"/>
                  </a:lnTo>
                </a:path>
              </a:pathLst>
            </a:custGeom>
            <a:solidFill>
              <a:srgbClr val="394C60">
                <a:alpha val="784"/>
              </a:srgbClr>
            </a:solidFill>
          </p:spPr>
        </p:sp>
        <p:sp>
          <p:nvSpPr>
            <p:cNvPr id="106" name="TextBox 106"/>
            <p:cNvSpPr txBox="1"/>
            <p:nvPr/>
          </p:nvSpPr>
          <p:spPr>
            <a:xfrm>
              <a:off x="0" y="-28575"/>
              <a:ext cx="2512622" cy="1958975"/>
            </a:xfrm>
            <a:prstGeom prst="rect">
              <a:avLst/>
            </a:prstGeom>
          </p:spPr>
          <p:txBody>
            <a:bodyPr lIns="203200" tIns="203200" rIns="203200" bIns="203200" rtlCol="0" anchor="t"/>
            <a:lstStyle/>
            <a:p>
              <a:pPr algn="ctr">
                <a:lnSpc>
                  <a:spcPts val="1960"/>
                </a:lnSpc>
              </a:pPr>
              <a:r>
                <a:rPr lang="en-US" sz="14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Need more people to write content for the website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3112</Words>
  <Application>Microsoft Office PowerPoint</Application>
  <PresentationFormat>Custom</PresentationFormat>
  <Paragraphs>349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Britannic Bold</vt:lpstr>
      <vt:lpstr>Bell MT</vt:lpstr>
      <vt:lpstr>Canva Sans Bold</vt:lpstr>
      <vt:lpstr>Arial</vt:lpstr>
      <vt:lpstr>Canva Sans</vt:lpstr>
      <vt:lpstr>Office Theme</vt:lpstr>
      <vt:lpstr>Plots &amp; Plans Event  Notes &amp; Summaries</vt:lpstr>
      <vt:lpstr>Connection &amp; Belonging - Notes</vt:lpstr>
      <vt:lpstr>PowerPoint Presentation</vt:lpstr>
      <vt:lpstr>Focus &amp; Relevance - Notes</vt:lpstr>
      <vt:lpstr>Focus &amp; Relevance – Notes (contd.)</vt:lpstr>
      <vt:lpstr>PowerPoint Presentation</vt:lpstr>
      <vt:lpstr>Community &amp; Reach - Notes</vt:lpstr>
      <vt:lpstr>Community &amp; Reach – Notes (contd.)</vt:lpstr>
      <vt:lpstr>PowerPoint Presentation</vt:lpstr>
      <vt:lpstr>Identity &amp; Meaning – Notes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 Whiteboards: Plots &amp; Plans</dc:title>
  <cp:lastModifiedBy>Kruti Kattige</cp:lastModifiedBy>
  <cp:revision>14</cp:revision>
  <dcterms:created xsi:type="dcterms:W3CDTF">2006-08-16T00:00:00Z</dcterms:created>
  <dcterms:modified xsi:type="dcterms:W3CDTF">2026-03-09T12:50:50Z</dcterms:modified>
  <dc:identifier>DAHCufZT-rc</dc:identifier>
</cp:coreProperties>
</file>